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35102"/>
            <a:ext cx="1049406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4255" y="2025167"/>
            <a:ext cx="4917440" cy="197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456818" cy="314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‹N°›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I-MOO/IBM-Data-Science-Professional-Certificate/blob/master/10-Applied%20Data%20Science%20Capstone/03-Data%20Wrangling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I-MOO/IBM-Data-Science-Professional-Certificate/blob/master/10-Applied%20Data%20Science%20Capstone/05-EDA%20with%20Visualization%20lab.ipynb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I-MOO/IBM-Data-Science-Professional-Certificate/blob/master/10-Applied%20Data%20Science%20Capstone/04-EDA%20with%20SQL%20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AI-MOO/IBM-Data-Science-Professional-Certificate/blob/master/10-Applied%20Data%20Science%20Capstone/06-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-MOO/IBM-Data-Science-Professional-Certificate/blob/master/10-Applied%20Data%20Science%20Capstone/06-Interactive%20Visual%20Analytics%20with%20Folium%20lab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I-MOO/IBM-Data-Science-Professional-Certificate/blob/master/10-Applied%20Data%20Science%20Capstone/01-Data%20Collection%20API%20Lab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I-MOO/IBM-Data-Science-Professional-Certificate/blob/master/10-Applied%20Data%20Science%20Capstone/02-Data%20Collection%20with%20Web%20Scraping%20lab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2385264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65" dirty="0">
                <a:solidFill>
                  <a:srgbClr val="E7E6E6"/>
                </a:solidFill>
                <a:latin typeface="Microsoft Sans Serif"/>
                <a:cs typeface="Microsoft Sans Serif"/>
              </a:rPr>
              <a:t>Kheireddine SATOURI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fr-FR" sz="1800" spc="-25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February</a:t>
            </a:r>
            <a:r>
              <a:rPr lang="fr-FR" sz="1800" spc="-25" dirty="0">
                <a:solidFill>
                  <a:srgbClr val="E7E6E6"/>
                </a:solidFill>
                <a:latin typeface="Microsoft Sans Serif"/>
                <a:cs typeface="Microsoft Sans Serif"/>
              </a:rPr>
              <a:t> 2, 2023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669" y="1491488"/>
            <a:ext cx="4702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NumPy,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3269" y="1704848"/>
            <a:ext cx="4472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276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loading</a:t>
            </a:r>
            <a:r>
              <a:rPr sz="14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4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4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previous</a:t>
            </a:r>
            <a:r>
              <a:rPr sz="14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676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180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3269" y="1918207"/>
            <a:ext cx="6514465" cy="1163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4470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aimed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clean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valid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machine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4048125">
              <a:lnSpc>
                <a:spcPct val="100000"/>
              </a:lnSpc>
            </a:pPr>
            <a:r>
              <a:rPr sz="20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20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stages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3269" y="3340353"/>
            <a:ext cx="3222625" cy="659130"/>
            <a:chOff x="763269" y="3340353"/>
            <a:chExt cx="3222625" cy="659130"/>
          </a:xfrm>
        </p:grpSpPr>
        <p:sp>
          <p:nvSpPr>
            <p:cNvPr id="7" name="object 7"/>
            <p:cNvSpPr/>
            <p:nvPr/>
          </p:nvSpPr>
          <p:spPr>
            <a:xfrm>
              <a:off x="769619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7" y="0"/>
                  </a:moveTo>
                  <a:lnTo>
                    <a:pt x="107695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5" y="646176"/>
                  </a:lnTo>
                  <a:lnTo>
                    <a:pt x="3101847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7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9619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5" y="0"/>
                  </a:lnTo>
                  <a:lnTo>
                    <a:pt x="3101847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7" y="646176"/>
                  </a:lnTo>
                  <a:lnTo>
                    <a:pt x="107695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8049" y="3541014"/>
            <a:ext cx="2532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1-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collected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3750" y="3355594"/>
            <a:ext cx="3222625" cy="659130"/>
            <a:chOff x="4603750" y="3355594"/>
            <a:chExt cx="3222625" cy="659130"/>
          </a:xfrm>
        </p:grpSpPr>
        <p:sp>
          <p:nvSpPr>
            <p:cNvPr id="11" name="object 11"/>
            <p:cNvSpPr/>
            <p:nvPr/>
          </p:nvSpPr>
          <p:spPr>
            <a:xfrm>
              <a:off x="4610100" y="336194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5"/>
                  </a:lnTo>
                  <a:lnTo>
                    <a:pt x="3101848" y="646175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79"/>
                  </a:lnTo>
                  <a:lnTo>
                    <a:pt x="3209544" y="107695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0100" y="336194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5"/>
                  </a:lnTo>
                  <a:lnTo>
                    <a:pt x="3209544" y="538479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5"/>
                  </a:lnTo>
                  <a:lnTo>
                    <a:pt x="107696" y="646175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8977" y="3365703"/>
            <a:ext cx="289306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2-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in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attribute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444230" y="3340353"/>
            <a:ext cx="3222625" cy="659130"/>
            <a:chOff x="8444230" y="3340353"/>
            <a:chExt cx="3222625" cy="659130"/>
          </a:xfrm>
        </p:grpSpPr>
        <p:sp>
          <p:nvSpPr>
            <p:cNvPr id="15" name="object 15"/>
            <p:cNvSpPr/>
            <p:nvPr/>
          </p:nvSpPr>
          <p:spPr>
            <a:xfrm>
              <a:off x="8450580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50580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97873" y="3451097"/>
            <a:ext cx="23171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3-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columns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categorical: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2841" y="1489709"/>
            <a:ext cx="1254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  <a:tab pos="941069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88351" y="1489709"/>
            <a:ext cx="20916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7185" algn="l"/>
                <a:tab pos="754380" algn="l"/>
                <a:tab pos="172275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1442" y="1703070"/>
            <a:ext cx="2422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3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400" u="sng" spc="-1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63269" y="4390390"/>
            <a:ext cx="3222625" cy="659130"/>
            <a:chOff x="763269" y="4390390"/>
            <a:chExt cx="3222625" cy="659130"/>
          </a:xfrm>
        </p:grpSpPr>
        <p:sp>
          <p:nvSpPr>
            <p:cNvPr id="22" name="object 22"/>
            <p:cNvSpPr/>
            <p:nvPr/>
          </p:nvSpPr>
          <p:spPr>
            <a:xfrm>
              <a:off x="769619" y="4396740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7" y="0"/>
                  </a:moveTo>
                  <a:lnTo>
                    <a:pt x="107695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5" y="646176"/>
                  </a:lnTo>
                  <a:lnTo>
                    <a:pt x="3101847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7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9619" y="4396740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5" y="0"/>
                  </a:lnTo>
                  <a:lnTo>
                    <a:pt x="3101847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7" y="646176"/>
                  </a:lnTo>
                  <a:lnTo>
                    <a:pt x="107695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06881" y="4500498"/>
            <a:ext cx="29362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6970" marR="5080" indent="-1144905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4-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03750" y="4391914"/>
            <a:ext cx="3222625" cy="659130"/>
            <a:chOff x="4603750" y="4391914"/>
            <a:chExt cx="3222625" cy="659130"/>
          </a:xfrm>
        </p:grpSpPr>
        <p:sp>
          <p:nvSpPr>
            <p:cNvPr id="26" name="object 26"/>
            <p:cNvSpPr/>
            <p:nvPr/>
          </p:nvSpPr>
          <p:spPr>
            <a:xfrm>
              <a:off x="4610100" y="439826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10100" y="439826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24780" y="4502911"/>
            <a:ext cx="29800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3940" marR="5080" indent="-1031875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5-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44230" y="4394961"/>
            <a:ext cx="3222625" cy="660400"/>
            <a:chOff x="8444230" y="4394961"/>
            <a:chExt cx="3222625" cy="660400"/>
          </a:xfrm>
        </p:grpSpPr>
        <p:sp>
          <p:nvSpPr>
            <p:cNvPr id="30" name="object 30"/>
            <p:cNvSpPr/>
            <p:nvPr/>
          </p:nvSpPr>
          <p:spPr>
            <a:xfrm>
              <a:off x="8450580" y="4401311"/>
              <a:ext cx="3209925" cy="647700"/>
            </a:xfrm>
            <a:custGeom>
              <a:avLst/>
              <a:gdLst/>
              <a:ahLst/>
              <a:cxnLst/>
              <a:rect l="l" t="t" r="r" b="b"/>
              <a:pathLst>
                <a:path w="3209925" h="647700">
                  <a:moveTo>
                    <a:pt x="3101594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3101594" y="647700"/>
                  </a:lnTo>
                  <a:lnTo>
                    <a:pt x="3143589" y="639208"/>
                  </a:lnTo>
                  <a:lnTo>
                    <a:pt x="3177905" y="616061"/>
                  </a:lnTo>
                  <a:lnTo>
                    <a:pt x="3201052" y="581745"/>
                  </a:lnTo>
                  <a:lnTo>
                    <a:pt x="3209544" y="539750"/>
                  </a:lnTo>
                  <a:lnTo>
                    <a:pt x="3209544" y="107950"/>
                  </a:lnTo>
                  <a:lnTo>
                    <a:pt x="3201052" y="65954"/>
                  </a:lnTo>
                  <a:lnTo>
                    <a:pt x="3177905" y="31638"/>
                  </a:lnTo>
                  <a:lnTo>
                    <a:pt x="3143589" y="8491"/>
                  </a:lnTo>
                  <a:lnTo>
                    <a:pt x="310159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0580" y="4401311"/>
              <a:ext cx="3209925" cy="647700"/>
            </a:xfrm>
            <a:custGeom>
              <a:avLst/>
              <a:gdLst/>
              <a:ahLst/>
              <a:cxnLst/>
              <a:rect l="l" t="t" r="r" b="b"/>
              <a:pathLst>
                <a:path w="3209925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3101594" y="0"/>
                  </a:lnTo>
                  <a:lnTo>
                    <a:pt x="3143589" y="8491"/>
                  </a:lnTo>
                  <a:lnTo>
                    <a:pt x="3177905" y="31638"/>
                  </a:lnTo>
                  <a:lnTo>
                    <a:pt x="3201052" y="65954"/>
                  </a:lnTo>
                  <a:lnTo>
                    <a:pt x="3209544" y="107950"/>
                  </a:lnTo>
                  <a:lnTo>
                    <a:pt x="3209544" y="539750"/>
                  </a:lnTo>
                  <a:lnTo>
                    <a:pt x="3201052" y="581745"/>
                  </a:lnTo>
                  <a:lnTo>
                    <a:pt x="3177905" y="616061"/>
                  </a:lnTo>
                  <a:lnTo>
                    <a:pt x="3143589" y="639208"/>
                  </a:lnTo>
                  <a:lnTo>
                    <a:pt x="3101594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2885" y="4506214"/>
            <a:ext cx="29349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0" marR="5080" indent="-8382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6-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from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column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20514" y="5432805"/>
            <a:ext cx="3222625" cy="659130"/>
            <a:chOff x="4620514" y="5432805"/>
            <a:chExt cx="3222625" cy="659130"/>
          </a:xfrm>
        </p:grpSpPr>
        <p:sp>
          <p:nvSpPr>
            <p:cNvPr id="34" name="object 34"/>
            <p:cNvSpPr/>
            <p:nvPr/>
          </p:nvSpPr>
          <p:spPr>
            <a:xfrm>
              <a:off x="4626864" y="5439155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7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98"/>
                  </a:lnTo>
                  <a:lnTo>
                    <a:pt x="31559" y="614630"/>
                  </a:lnTo>
                  <a:lnTo>
                    <a:pt x="65793" y="637712"/>
                  </a:lnTo>
                  <a:lnTo>
                    <a:pt x="107696" y="646176"/>
                  </a:lnTo>
                  <a:lnTo>
                    <a:pt x="3101847" y="646176"/>
                  </a:lnTo>
                  <a:lnTo>
                    <a:pt x="3143750" y="637712"/>
                  </a:lnTo>
                  <a:lnTo>
                    <a:pt x="3177984" y="614630"/>
                  </a:lnTo>
                  <a:lnTo>
                    <a:pt x="3201074" y="580398"/>
                  </a:lnTo>
                  <a:lnTo>
                    <a:pt x="3209543" y="538480"/>
                  </a:lnTo>
                  <a:lnTo>
                    <a:pt x="3209543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7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26864" y="5439155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7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3" y="107696"/>
                  </a:lnTo>
                  <a:lnTo>
                    <a:pt x="3209543" y="538480"/>
                  </a:lnTo>
                  <a:lnTo>
                    <a:pt x="3201074" y="580398"/>
                  </a:lnTo>
                  <a:lnTo>
                    <a:pt x="3177984" y="614630"/>
                  </a:lnTo>
                  <a:lnTo>
                    <a:pt x="3143750" y="637712"/>
                  </a:lnTo>
                  <a:lnTo>
                    <a:pt x="3101847" y="646176"/>
                  </a:lnTo>
                  <a:lnTo>
                    <a:pt x="107696" y="646176"/>
                  </a:lnTo>
                  <a:lnTo>
                    <a:pt x="65793" y="637712"/>
                  </a:lnTo>
                  <a:lnTo>
                    <a:pt x="31559" y="614630"/>
                  </a:lnTo>
                  <a:lnTo>
                    <a:pt x="8469" y="580398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12233" y="5542889"/>
            <a:ext cx="26435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7-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determining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of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returning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rocket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452627"/>
            <a:ext cx="615696" cy="615696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309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spc="-25" dirty="0"/>
              <a:t>Data</a:t>
            </a:r>
            <a:r>
              <a:rPr spc="20" dirty="0"/>
              <a:t> </a:t>
            </a:r>
            <a:r>
              <a:rPr spc="-65" dirty="0"/>
              <a:t>Visualization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91" y="531876"/>
            <a:ext cx="615696" cy="5486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01158" y="2589022"/>
            <a:ext cx="2270125" cy="659130"/>
            <a:chOff x="5201158" y="2589022"/>
            <a:chExt cx="2270125" cy="659130"/>
          </a:xfrm>
        </p:grpSpPr>
        <p:sp>
          <p:nvSpPr>
            <p:cNvPr id="5" name="object 5"/>
            <p:cNvSpPr/>
            <p:nvPr/>
          </p:nvSpPr>
          <p:spPr>
            <a:xfrm>
              <a:off x="5207508" y="2595372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2149347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2149347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3" y="538479"/>
                  </a:lnTo>
                  <a:lnTo>
                    <a:pt x="2257043" y="107695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7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7508" y="2595372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2149347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3" y="107695"/>
                  </a:lnTo>
                  <a:lnTo>
                    <a:pt x="2257043" y="538479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7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17565" y="2622550"/>
            <a:ext cx="183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0636" y="1704797"/>
            <a:ext cx="34759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121618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121618"/>
                </a:solidFill>
                <a:latin typeface="Microsoft Sans Serif"/>
                <a:cs typeface="Microsoft Sans Serif"/>
              </a:rPr>
              <a:t> with</a:t>
            </a:r>
            <a:r>
              <a:rPr sz="1800" spc="-55" dirty="0">
                <a:solidFill>
                  <a:srgbClr val="121618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121618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121618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121618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-5" dirty="0">
                <a:solidFill>
                  <a:srgbClr val="121618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121618"/>
                </a:solidFill>
                <a:latin typeface="Microsoft Sans Serif"/>
                <a:cs typeface="Microsoft Sans Serif"/>
              </a:rPr>
              <a:t>Stages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1628" y="2564892"/>
            <a:ext cx="659892" cy="66141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224017" y="3565905"/>
            <a:ext cx="2247265" cy="659130"/>
            <a:chOff x="5224017" y="3565905"/>
            <a:chExt cx="2247265" cy="659130"/>
          </a:xfrm>
        </p:grpSpPr>
        <p:sp>
          <p:nvSpPr>
            <p:cNvPr id="11" name="object 11"/>
            <p:cNvSpPr/>
            <p:nvPr/>
          </p:nvSpPr>
          <p:spPr>
            <a:xfrm>
              <a:off x="5230367" y="3572255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80"/>
                  </a:lnTo>
                  <a:lnTo>
                    <a:pt x="2234184" y="107696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0367" y="3572255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6"/>
                  </a:lnTo>
                  <a:lnTo>
                    <a:pt x="2234184" y="538480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83148" y="3600450"/>
            <a:ext cx="192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7723" y="3550920"/>
            <a:ext cx="659892" cy="6598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1192" y="2534411"/>
            <a:ext cx="646176" cy="6461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3571" y="4628388"/>
            <a:ext cx="687324" cy="6858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627109" y="2567685"/>
            <a:ext cx="2270125" cy="659130"/>
            <a:chOff x="8627109" y="2567685"/>
            <a:chExt cx="2270125" cy="659130"/>
          </a:xfrm>
        </p:grpSpPr>
        <p:sp>
          <p:nvSpPr>
            <p:cNvPr id="18" name="object 18"/>
            <p:cNvSpPr/>
            <p:nvPr/>
          </p:nvSpPr>
          <p:spPr>
            <a:xfrm>
              <a:off x="8633459" y="2574035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79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33459" y="2574035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79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97797" y="2602229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40826" y="3591814"/>
            <a:ext cx="2270125" cy="659130"/>
            <a:chOff x="8640826" y="3591814"/>
            <a:chExt cx="2270125" cy="659130"/>
          </a:xfrm>
        </p:grpSpPr>
        <p:sp>
          <p:nvSpPr>
            <p:cNvPr id="22" name="object 22"/>
            <p:cNvSpPr/>
            <p:nvPr/>
          </p:nvSpPr>
          <p:spPr>
            <a:xfrm>
              <a:off x="8647176" y="3598164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29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80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47176" y="3598164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80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57233" y="3626611"/>
            <a:ext cx="1839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4508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3571" y="3579876"/>
            <a:ext cx="661416" cy="65989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195061" y="4682997"/>
            <a:ext cx="2247265" cy="659130"/>
            <a:chOff x="5195061" y="4682997"/>
            <a:chExt cx="2247265" cy="659130"/>
          </a:xfrm>
        </p:grpSpPr>
        <p:sp>
          <p:nvSpPr>
            <p:cNvPr id="27" name="object 27"/>
            <p:cNvSpPr/>
            <p:nvPr/>
          </p:nvSpPr>
          <p:spPr>
            <a:xfrm>
              <a:off x="5201411" y="4689347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79"/>
                  </a:lnTo>
                  <a:lnTo>
                    <a:pt x="2234184" y="107695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1411" y="4689347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5"/>
                  </a:lnTo>
                  <a:lnTo>
                    <a:pt x="2234184" y="538479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20995" y="4717542"/>
            <a:ext cx="17964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7723" y="4648200"/>
            <a:ext cx="659892" cy="661416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8637778" y="4661661"/>
            <a:ext cx="2247265" cy="659130"/>
            <a:chOff x="8637778" y="4661661"/>
            <a:chExt cx="2247265" cy="659130"/>
          </a:xfrm>
        </p:grpSpPr>
        <p:sp>
          <p:nvSpPr>
            <p:cNvPr id="32" name="object 32"/>
            <p:cNvSpPr/>
            <p:nvPr/>
          </p:nvSpPr>
          <p:spPr>
            <a:xfrm>
              <a:off x="8644128" y="4668011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3" y="538480"/>
                  </a:lnTo>
                  <a:lnTo>
                    <a:pt x="2234183" y="107695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44128" y="4668011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3" y="107695"/>
                  </a:lnTo>
                  <a:lnTo>
                    <a:pt x="2234183" y="538480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34119" y="4787645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marR="5080" indent="-53213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  <p:sp>
        <p:nvSpPr>
          <p:cNvPr id="35" name="object 35"/>
          <p:cNvSpPr txBox="1"/>
          <p:nvPr/>
        </p:nvSpPr>
        <p:spPr>
          <a:xfrm>
            <a:off x="814832" y="1848104"/>
            <a:ext cx="389382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720" algn="l"/>
              </a:tabLst>
            </a:pP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4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this</a:t>
            </a:r>
            <a:r>
              <a:rPr sz="1600" spc="4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stage</a:t>
            </a:r>
            <a:r>
              <a:rPr sz="1600" spc="4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completed</a:t>
            </a:r>
            <a:r>
              <a:rPr sz="1600" spc="4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our</a:t>
            </a:r>
            <a:r>
              <a:rPr sz="1600" spc="35" dirty="0">
                <a:latin typeface="Microsoft Sans Serif"/>
                <a:cs typeface="Microsoft Sans Serif"/>
              </a:rPr>
              <a:t>  </a:t>
            </a:r>
            <a:r>
              <a:rPr sz="1600" spc="-70" dirty="0">
                <a:latin typeface="Microsoft Sans Serif"/>
                <a:cs typeface="Microsoft Sans Serif"/>
              </a:rPr>
              <a:t>EDA </a:t>
            </a:r>
            <a:r>
              <a:rPr sz="1600" dirty="0">
                <a:latin typeface="Microsoft Sans Serif"/>
                <a:cs typeface="Microsoft Sans Serif"/>
              </a:rPr>
              <a:t>process</a:t>
            </a:r>
            <a:r>
              <a:rPr sz="1600" spc="2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through</a:t>
            </a:r>
            <a:r>
              <a:rPr sz="1600" spc="29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finding</a:t>
            </a:r>
            <a:r>
              <a:rPr sz="1600" spc="2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27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correlation </a:t>
            </a:r>
            <a:r>
              <a:rPr sz="1600" dirty="0">
                <a:latin typeface="Microsoft Sans Serif"/>
                <a:cs typeface="Microsoft Sans Serif"/>
              </a:rPr>
              <a:t>between</a:t>
            </a:r>
            <a:r>
              <a:rPr sz="1600" spc="7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8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features</a:t>
            </a:r>
            <a:r>
              <a:rPr sz="1600" spc="7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8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75" dirty="0">
                <a:latin typeface="Microsoft Sans Serif"/>
                <a:cs typeface="Microsoft Sans Serif"/>
              </a:rPr>
              <a:t>  </a:t>
            </a:r>
            <a:r>
              <a:rPr sz="1600" spc="-10" dirty="0">
                <a:latin typeface="Microsoft Sans Serif"/>
                <a:cs typeface="Microsoft Sans Serif"/>
              </a:rPr>
              <a:t>target </a:t>
            </a:r>
            <a:r>
              <a:rPr sz="1600" dirty="0">
                <a:latin typeface="Microsoft Sans Serif"/>
                <a:cs typeface="Microsoft Sans Serif"/>
              </a:rPr>
              <a:t>using</a:t>
            </a:r>
            <a:r>
              <a:rPr sz="1600" spc="10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different</a:t>
            </a:r>
            <a:r>
              <a:rPr sz="1600" spc="114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visualization</a:t>
            </a:r>
            <a:r>
              <a:rPr sz="1600" spc="120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tools</a:t>
            </a:r>
            <a:r>
              <a:rPr sz="1600" spc="114" dirty="0">
                <a:latin typeface="Microsoft Sans Serif"/>
                <a:cs typeface="Microsoft Sans Serif"/>
              </a:rPr>
              <a:t>  </a:t>
            </a:r>
            <a:r>
              <a:rPr sz="1600" spc="-25" dirty="0">
                <a:latin typeface="Microsoft Sans Serif"/>
                <a:cs typeface="Microsoft Sans Serif"/>
              </a:rPr>
              <a:t>via </a:t>
            </a:r>
            <a:r>
              <a:rPr sz="1600" dirty="0">
                <a:latin typeface="Microsoft Sans Serif"/>
                <a:cs typeface="Microsoft Sans Serif"/>
              </a:rPr>
              <a:t>seaborn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matplotlib</a:t>
            </a:r>
            <a:r>
              <a:rPr sz="1600" spc="2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furthermore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we </a:t>
            </a:r>
            <a:r>
              <a:rPr sz="1600" dirty="0">
                <a:latin typeface="Microsoft Sans Serif"/>
                <a:cs typeface="Microsoft Sans Serif"/>
              </a:rPr>
              <a:t>have</a:t>
            </a:r>
            <a:r>
              <a:rPr sz="1600" spc="1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performed</a:t>
            </a:r>
            <a:r>
              <a:rPr sz="1600" spc="1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feature</a:t>
            </a:r>
            <a:r>
              <a:rPr sz="1600" spc="1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engineering</a:t>
            </a:r>
            <a:r>
              <a:rPr sz="1600" spc="1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by </a:t>
            </a:r>
            <a:r>
              <a:rPr sz="1600" dirty="0">
                <a:latin typeface="Microsoft Sans Serif"/>
                <a:cs typeface="Microsoft Sans Serif"/>
              </a:rPr>
              <a:t>converting</a:t>
            </a:r>
            <a:r>
              <a:rPr sz="1600" spc="31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categorical</a:t>
            </a:r>
            <a:r>
              <a:rPr sz="1600" spc="315" dirty="0">
                <a:latin typeface="Microsoft Sans Serif"/>
                <a:cs typeface="Microsoft Sans Serif"/>
              </a:rPr>
              <a:t>  </a:t>
            </a:r>
            <a:r>
              <a:rPr sz="1600" dirty="0">
                <a:latin typeface="Microsoft Sans Serif"/>
                <a:cs typeface="Microsoft Sans Serif"/>
              </a:rPr>
              <a:t>features</a:t>
            </a:r>
            <a:r>
              <a:rPr sz="1600" spc="315" dirty="0">
                <a:latin typeface="Microsoft Sans Serif"/>
                <a:cs typeface="Microsoft Sans Serif"/>
              </a:rPr>
              <a:t>  </a:t>
            </a:r>
            <a:r>
              <a:rPr sz="1600" spc="-20" dirty="0">
                <a:latin typeface="Microsoft Sans Serif"/>
                <a:cs typeface="Microsoft Sans Serif"/>
              </a:rPr>
              <a:t>into </a:t>
            </a:r>
            <a:r>
              <a:rPr sz="1600" spc="-30" dirty="0">
                <a:latin typeface="Microsoft Sans Serif"/>
                <a:cs typeface="Microsoft Sans Serif"/>
              </a:rPr>
              <a:t>dummy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values.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832" y="4348098"/>
            <a:ext cx="37096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45" dirty="0">
                <a:latin typeface="Microsoft Sans Serif"/>
                <a:cs typeface="Microsoft Sans Serif"/>
              </a:rPr>
              <a:t>GitHub </a:t>
            </a:r>
            <a:r>
              <a:rPr sz="1600" spc="-180" dirty="0">
                <a:latin typeface="Microsoft Sans Serif"/>
                <a:cs typeface="Microsoft Sans Serif"/>
              </a:rPr>
              <a:t>URL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completed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EDA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with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notebook,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6"/>
              </a:rPr>
              <a:t>Click</a:t>
            </a:r>
            <a:r>
              <a:rPr sz="16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sz="16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6"/>
              </a:rPr>
              <a:t>Here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7007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2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37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1342" y="2587244"/>
            <a:ext cx="366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stage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SQL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quires </a:t>
            </a:r>
            <a:r>
              <a:rPr sz="1800" spc="-6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shown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 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right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complete </a:t>
            </a:r>
            <a:r>
              <a:rPr sz="1800" dirty="0">
                <a:latin typeface="Microsoft Sans Serif"/>
                <a:cs typeface="Microsoft Sans Serif"/>
              </a:rPr>
              <a:t>our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EDA</a:t>
            </a:r>
            <a:r>
              <a:rPr sz="1800" dirty="0">
                <a:latin typeface="Microsoft Sans Serif"/>
                <a:cs typeface="Microsoft Sans Serif"/>
              </a:rPr>
              <a:t> on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our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collected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dataset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342" y="3959097"/>
            <a:ext cx="3651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40" dirty="0">
                <a:latin typeface="Microsoft Sans Serif"/>
                <a:cs typeface="Microsoft Sans Serif"/>
              </a:rPr>
              <a:t>GitHub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URL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completed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EDA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SQL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notebook,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u="sng" spc="-4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800" u="sng" spc="-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344" y="405384"/>
            <a:ext cx="591312" cy="5897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70475" y="1494282"/>
            <a:ext cx="6047105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4230" algn="ctr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Microsoft Sans Serif"/>
                <a:cs typeface="Microsoft Sans Serif"/>
              </a:rPr>
              <a:t>SQL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Quires</a:t>
            </a:r>
            <a:endParaRPr sz="18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unique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sites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space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5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where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begin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string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'CCA’.</a:t>
            </a:r>
            <a:endParaRPr sz="14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845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carried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by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12700" marR="264795" indent="111760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when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first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ground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pad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was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12700" marR="285750" indent="111760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List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which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drone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ship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greater than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4000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but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less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than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24460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outcomes.</a:t>
            </a:r>
            <a:endParaRPr sz="1400">
              <a:latin typeface="Microsoft Sans Serif"/>
              <a:cs typeface="Microsoft Sans Serif"/>
            </a:endParaRPr>
          </a:p>
          <a:p>
            <a:pPr marL="12700" marR="465455" indent="111760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List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versions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which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have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maximum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mass.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Use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subquery.</a:t>
            </a:r>
            <a:endParaRPr sz="1400">
              <a:latin typeface="Microsoft Sans Serif"/>
              <a:cs typeface="Microsoft Sans Serif"/>
            </a:endParaRPr>
          </a:p>
          <a:p>
            <a:pPr marL="12700" marR="300355" indent="111760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and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 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year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12700" marR="5080" indent="11176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Rank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count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outcomes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(such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as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(drone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ship)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or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 (ground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pad))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date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2010-06-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04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2017-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03-20,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descending order.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484759"/>
            <a:ext cx="73507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20" dirty="0"/>
              <a:t> </a:t>
            </a:r>
            <a:r>
              <a:rPr spc="-60" dirty="0"/>
              <a:t>Interactive</a:t>
            </a:r>
            <a:r>
              <a:rPr spc="-114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spc="-50" dirty="0"/>
              <a:t>Folium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5169" y="2007234"/>
            <a:ext cx="38423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stage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folium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library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represent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our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work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as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geospatial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drawing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markers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circles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20" dirty="0">
                <a:latin typeface="Microsoft Sans Serif"/>
                <a:cs typeface="Microsoft Sans Serif"/>
              </a:rPr>
              <a:t>lines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interactive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map.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169" y="3379089"/>
            <a:ext cx="35001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40" dirty="0">
                <a:latin typeface="Microsoft Sans Serif"/>
                <a:cs typeface="Microsoft Sans Serif"/>
              </a:rPr>
              <a:t>GitHub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URL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completed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Folium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1800" spc="-20" dirty="0">
                <a:latin typeface="Microsoft Sans Serif"/>
                <a:cs typeface="Microsoft Sans Serif"/>
              </a:rPr>
              <a:t>notebook,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u="sng" spc="-4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800" u="sng" spc="-3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7388" y="2505710"/>
          <a:ext cx="342265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Launch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Site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Long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CCAFS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9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LC-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28.562302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-80.577356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CCAFS</a:t>
                      </a:r>
                      <a:r>
                        <a:rPr sz="1200" spc="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SLC-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28.563197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-80.576820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5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KSC</a:t>
                      </a:r>
                      <a:r>
                        <a:rPr sz="1200" spc="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9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LC-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39A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28.573255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-80.646895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6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VAFB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SLC-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34.632834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-120.610746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503926" y="1858137"/>
            <a:ext cx="58775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started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our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map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drawing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4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circles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on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4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belongs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Falcon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9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rockets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lunches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 the following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information: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3926" y="4214876"/>
            <a:ext cx="5939790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1155" algn="l"/>
                <a:tab pos="351790" algn="l"/>
              </a:tabLst>
            </a:pP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put</a:t>
            </a:r>
            <a:r>
              <a:rPr sz="1400" spc="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markers</a:t>
            </a:r>
            <a:r>
              <a:rPr sz="140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on</a:t>
            </a:r>
            <a:r>
              <a:rPr sz="1400" spc="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same</a:t>
            </a:r>
            <a:r>
              <a:rPr sz="1400" spc="1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represent</a:t>
            </a:r>
            <a:r>
              <a:rPr sz="1400" spc="1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1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successful/failed</a:t>
            </a:r>
            <a:endParaRPr sz="1400">
              <a:latin typeface="Microsoft Sans Serif"/>
              <a:cs typeface="Microsoft Sans Serif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first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stage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rockets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return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marker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objects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: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L="299085" marR="55244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calculated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(CCAFS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LC-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40)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its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1-the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closest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city,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2-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coastline,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3-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highway.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Then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drew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polylines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represent these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PolyLine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object.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7418" y="1408557"/>
            <a:ext cx="3896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Building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an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Interactive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Map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6155"/>
            <a:ext cx="669036" cy="66751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517398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00" dirty="0"/>
              <a:t> </a:t>
            </a:r>
            <a:r>
              <a:rPr dirty="0"/>
              <a:t>a</a:t>
            </a:r>
            <a:r>
              <a:rPr spc="-114" dirty="0"/>
              <a:t> </a:t>
            </a:r>
            <a:r>
              <a:rPr spc="-65" dirty="0"/>
              <a:t>Dashboard</a:t>
            </a:r>
            <a:r>
              <a:rPr spc="-8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dirty="0"/>
              <a:t>Plotly</a:t>
            </a:r>
            <a:r>
              <a:rPr spc="-100" dirty="0"/>
              <a:t> </a:t>
            </a:r>
            <a:r>
              <a:rPr spc="-130" dirty="0"/>
              <a:t>Dash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573023"/>
            <a:ext cx="615695" cy="614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1369" y="2323845"/>
            <a:ext cx="5937250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8805" indent="253365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6065" algn="l"/>
              </a:tabLst>
            </a:pPr>
            <a:r>
              <a:rPr sz="1600" spc="-160" dirty="0">
                <a:latin typeface="Microsoft Sans Serif"/>
                <a:cs typeface="Microsoft Sans Serif"/>
              </a:rPr>
              <a:t>We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added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dropdown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list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enable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Launch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Site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selection </a:t>
            </a:r>
            <a:r>
              <a:rPr sz="1600" dirty="0">
                <a:latin typeface="Microsoft Sans Serif"/>
                <a:cs typeface="Microsoft Sans Serif"/>
              </a:rPr>
              <a:t>including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following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options: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AutoNum type="arabicPlain"/>
            </a:pPr>
            <a:endParaRPr sz="1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4446270" algn="l"/>
              </a:tabLst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All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latin typeface="Microsoft Sans Serif"/>
                <a:cs typeface="Microsoft Sans Serif"/>
              </a:rPr>
              <a:t>,</a:t>
            </a:r>
            <a:r>
              <a:rPr sz="1400" spc="450" dirty="0">
                <a:latin typeface="Microsoft Sans Serif"/>
                <a:cs typeface="Microsoft Sans Serif"/>
              </a:rPr>
              <a:t> </a:t>
            </a:r>
            <a:r>
              <a:rPr sz="1400" spc="-165" dirty="0">
                <a:latin typeface="Microsoft Sans Serif"/>
                <a:cs typeface="Microsoft Sans Serif"/>
              </a:rPr>
              <a:t>CCAFS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40,</a:t>
            </a:r>
            <a:r>
              <a:rPr sz="1400" spc="450" dirty="0">
                <a:latin typeface="Microsoft Sans Serif"/>
                <a:cs typeface="Microsoft Sans Serif"/>
              </a:rPr>
              <a:t> </a:t>
            </a:r>
            <a:r>
              <a:rPr sz="1400" spc="-165" dirty="0">
                <a:solidFill>
                  <a:srgbClr val="0A48CA"/>
                </a:solidFill>
                <a:latin typeface="Microsoft Sans Serif"/>
                <a:cs typeface="Microsoft Sans Serif"/>
              </a:rPr>
              <a:t>CCAFS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0A48CA"/>
                </a:solidFill>
                <a:latin typeface="Microsoft Sans Serif"/>
                <a:cs typeface="Microsoft Sans Serif"/>
              </a:rPr>
              <a:t>SLC-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40</a:t>
            </a:r>
            <a:r>
              <a:rPr sz="1400" dirty="0">
                <a:latin typeface="Microsoft Sans Serif"/>
                <a:cs typeface="Microsoft Sans Serif"/>
              </a:rPr>
              <a:t>,</a:t>
            </a:r>
            <a:r>
              <a:rPr sz="1400" spc="440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VAFB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SLC-</a:t>
            </a:r>
            <a:r>
              <a:rPr sz="1400" spc="-25" dirty="0">
                <a:latin typeface="Microsoft Sans Serif"/>
                <a:cs typeface="Microsoft Sans Serif"/>
              </a:rPr>
              <a:t>4E,</a:t>
            </a:r>
            <a:r>
              <a:rPr sz="1400" dirty="0">
                <a:latin typeface="Microsoft Sans Serif"/>
                <a:cs typeface="Microsoft Sans Serif"/>
              </a:rPr>
              <a:t>	</a:t>
            </a:r>
            <a:r>
              <a:rPr sz="1400" spc="-180" dirty="0">
                <a:solidFill>
                  <a:srgbClr val="0A48CA"/>
                </a:solidFill>
                <a:latin typeface="Microsoft Sans Serif"/>
                <a:cs typeface="Microsoft Sans Serif"/>
              </a:rPr>
              <a:t>KSC</a:t>
            </a:r>
            <a:r>
              <a:rPr sz="1400" spc="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LC-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39A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Microsoft Sans Serif"/>
              <a:cs typeface="Microsoft Sans Serif"/>
            </a:endParaRPr>
          </a:p>
          <a:p>
            <a:pPr marL="12700" marR="5080" indent="253365">
              <a:lnSpc>
                <a:spcPct val="100000"/>
              </a:lnSpc>
              <a:buAutoNum type="arabicPlain" startAt="2"/>
              <a:tabLst>
                <a:tab pos="266065" algn="l"/>
              </a:tabLst>
            </a:pP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added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pie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chart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20" dirty="0">
                <a:latin typeface="Microsoft Sans Serif"/>
                <a:cs typeface="Microsoft Sans Serif"/>
              </a:rPr>
              <a:t> show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total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launches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count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all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1001369" y="4213986"/>
            <a:ext cx="59531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95"/>
              </a:spcBef>
              <a:buAutoNum type="arabicPlain" startAt="3"/>
              <a:tabLst>
                <a:tab pos="266065" algn="l"/>
              </a:tabLst>
            </a:pP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added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slider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select </a:t>
            </a:r>
            <a:r>
              <a:rPr sz="1600" spc="-25" dirty="0">
                <a:latin typeface="Microsoft Sans Serif"/>
                <a:cs typeface="Microsoft Sans Serif"/>
              </a:rPr>
              <a:t>payload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which</a:t>
            </a:r>
            <a:r>
              <a:rPr sz="1600" spc="-35" dirty="0">
                <a:latin typeface="Microsoft Sans Serif"/>
                <a:cs typeface="Microsoft Sans Serif"/>
              </a:rPr>
              <a:t> ranges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0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-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10000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lain" startAt="3"/>
            </a:pPr>
            <a:endParaRPr sz="165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buAutoNum type="arabicPlain" startAt="3"/>
              <a:tabLst>
                <a:tab pos="266065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finally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added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scatter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chart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show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correlation </a:t>
            </a:r>
            <a:r>
              <a:rPr sz="1600" spc="-10" dirty="0">
                <a:latin typeface="Microsoft Sans Serif"/>
                <a:cs typeface="Microsoft Sans Serif"/>
              </a:rPr>
              <a:t>between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Microsoft Sans Serif"/>
                <a:cs typeface="Microsoft Sans Serif"/>
              </a:rPr>
              <a:t>payload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1369" y="1578355"/>
            <a:ext cx="4989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Building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Interactive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Dashboard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Plotly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9143" y="2934461"/>
            <a:ext cx="25603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Microsoft Sans Serif"/>
                <a:cs typeface="Microsoft Sans Serif"/>
              </a:rPr>
              <a:t>GitHub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URL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completed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 </a:t>
            </a:r>
            <a:r>
              <a:rPr sz="1600" spc="-10" dirty="0">
                <a:latin typeface="Microsoft Sans Serif"/>
                <a:cs typeface="Microsoft Sans Serif"/>
              </a:rPr>
              <a:t>notebook,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u="sng" spc="-5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Click</a:t>
            </a:r>
            <a:r>
              <a:rPr sz="1600" u="sng" spc="-4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16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Here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832" rIns="0" bIns="0" rtlCol="0">
            <a:spAutoFit/>
          </a:bodyPr>
          <a:lstStyle/>
          <a:p>
            <a:pPr marL="918844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19" y="504444"/>
            <a:ext cx="649224" cy="6492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1060"/>
              </a:spcBef>
              <a:buAutoNum type="arabicPlain"/>
              <a:tabLst>
                <a:tab pos="266065" algn="l"/>
              </a:tabLst>
            </a:pPr>
            <a:r>
              <a:rPr dirty="0"/>
              <a:t>Importing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required</a:t>
            </a:r>
            <a:r>
              <a:rPr spc="-45" dirty="0"/>
              <a:t> </a:t>
            </a:r>
            <a:r>
              <a:rPr spc="-10" dirty="0"/>
              <a:t>libraries.</a:t>
            </a:r>
          </a:p>
          <a:p>
            <a:pPr marL="265430" indent="-253365">
              <a:lnSpc>
                <a:spcPct val="100000"/>
              </a:lnSpc>
              <a:spcBef>
                <a:spcPts val="960"/>
              </a:spcBef>
              <a:buAutoNum type="arabicPlain"/>
              <a:tabLst>
                <a:tab pos="266065" algn="l"/>
              </a:tabLst>
            </a:pPr>
            <a:r>
              <a:rPr spc="-10" dirty="0"/>
              <a:t>Loading</a:t>
            </a:r>
            <a:r>
              <a:rPr spc="-5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spc="-45" dirty="0"/>
              <a:t>cleaned</a:t>
            </a:r>
            <a:r>
              <a:rPr spc="-40" dirty="0"/>
              <a:t> </a:t>
            </a:r>
            <a:r>
              <a:rPr spc="-10" dirty="0"/>
              <a:t>data.</a:t>
            </a:r>
          </a:p>
          <a:p>
            <a:pPr marL="265430" indent="-253365">
              <a:lnSpc>
                <a:spcPct val="100000"/>
              </a:lnSpc>
              <a:spcBef>
                <a:spcPts val="960"/>
              </a:spcBef>
              <a:buAutoNum type="arabicPlain"/>
              <a:tabLst>
                <a:tab pos="266065" algn="l"/>
              </a:tabLst>
            </a:pPr>
            <a:r>
              <a:rPr spc="-30" dirty="0"/>
              <a:t>Standardizing</a:t>
            </a:r>
            <a:r>
              <a:rPr spc="-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prevent</a:t>
            </a:r>
            <a:r>
              <a:rPr spc="-2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bias.</a:t>
            </a:r>
          </a:p>
          <a:p>
            <a:pPr marL="12700" marR="5080" indent="253365">
              <a:lnSpc>
                <a:spcPct val="100000"/>
              </a:lnSpc>
              <a:spcBef>
                <a:spcPts val="300"/>
              </a:spcBef>
              <a:buAutoNum type="arabicPlain"/>
              <a:tabLst>
                <a:tab pos="266065" algn="l"/>
              </a:tabLst>
            </a:pPr>
            <a:r>
              <a:rPr dirty="0"/>
              <a:t>splitting the data into</a:t>
            </a:r>
            <a:r>
              <a:rPr spc="20" dirty="0"/>
              <a:t> </a:t>
            </a:r>
            <a:r>
              <a:rPr spc="50" dirty="0">
                <a:solidFill>
                  <a:srgbClr val="0A48CA"/>
                </a:solidFill>
              </a:rPr>
              <a:t>20%</a:t>
            </a:r>
            <a:r>
              <a:rPr spc="-5" dirty="0">
                <a:solidFill>
                  <a:srgbClr val="0A48CA"/>
                </a:solidFill>
              </a:rPr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dirty="0"/>
              <a:t>testing data</a:t>
            </a:r>
            <a:r>
              <a:rPr spc="5" dirty="0"/>
              <a:t> </a:t>
            </a:r>
            <a:r>
              <a:rPr spc="-10" dirty="0"/>
              <a:t>and </a:t>
            </a:r>
            <a:r>
              <a:rPr spc="-25" dirty="0">
                <a:solidFill>
                  <a:srgbClr val="0A48CA"/>
                </a:solidFill>
              </a:rPr>
              <a:t>80% </a:t>
            </a:r>
            <a:r>
              <a:rPr dirty="0"/>
              <a:t>training</a:t>
            </a:r>
            <a:r>
              <a:rPr spc="-50" dirty="0"/>
              <a:t> </a:t>
            </a:r>
            <a:r>
              <a:rPr spc="-10" dirty="0"/>
              <a:t>data.</a:t>
            </a:r>
          </a:p>
          <a:p>
            <a:pPr marL="265430" indent="-253365">
              <a:lnSpc>
                <a:spcPct val="100000"/>
              </a:lnSpc>
              <a:spcBef>
                <a:spcPts val="660"/>
              </a:spcBef>
              <a:buAutoNum type="arabicPlain"/>
              <a:tabLst>
                <a:tab pos="266065" algn="l"/>
              </a:tabLst>
            </a:pPr>
            <a:r>
              <a:rPr spc="-10" dirty="0"/>
              <a:t>Initializing </a:t>
            </a:r>
            <a:r>
              <a:rPr spc="70" dirty="0"/>
              <a:t>4</a:t>
            </a:r>
            <a:r>
              <a:rPr spc="-20" dirty="0"/>
              <a:t> </a:t>
            </a:r>
            <a:r>
              <a:rPr dirty="0"/>
              <a:t>different</a:t>
            </a:r>
            <a:r>
              <a:rPr spc="-20" dirty="0"/>
              <a:t> </a:t>
            </a:r>
            <a:r>
              <a:rPr spc="-35" dirty="0"/>
              <a:t>classification</a:t>
            </a:r>
            <a:r>
              <a:rPr spc="25" dirty="0"/>
              <a:t> </a:t>
            </a:r>
            <a:r>
              <a:rPr spc="-10" dirty="0"/>
              <a:t>algorithms: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1760" y="4014978"/>
            <a:ext cx="29686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299720" algn="l"/>
              </a:tabLst>
            </a:pP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Logistic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Regression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(LR)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Support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Vector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Machine</a:t>
            </a:r>
            <a:r>
              <a:rPr sz="16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(SVM)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Decision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Tree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(DT)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K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nearest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neighbors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(KNN)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255" y="5035702"/>
            <a:ext cx="5240655" cy="10769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400"/>
              </a:spcBef>
              <a:buAutoNum type="arabicPlain" startAt="6"/>
              <a:tabLst>
                <a:tab pos="266065" algn="l"/>
              </a:tabLst>
            </a:pPr>
            <a:r>
              <a:rPr sz="1600" spc="-40" dirty="0">
                <a:latin typeface="Microsoft Sans Serif"/>
                <a:cs typeface="Microsoft Sans Serif"/>
              </a:rPr>
              <a:t>Using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Grid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Search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technique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find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best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parameters</a:t>
            </a:r>
            <a:endParaRPr sz="1600">
              <a:latin typeface="Microsoft Sans Serif"/>
              <a:cs typeface="Microsoft Sans Serif"/>
            </a:endParaRPr>
          </a:p>
          <a:p>
            <a:pPr marL="12700" marR="5080" indent="253365">
              <a:lnSpc>
                <a:spcPct val="100000"/>
              </a:lnSpc>
              <a:spcBef>
                <a:spcPts val="300"/>
              </a:spcBef>
              <a:buAutoNum type="arabicPlain" startAt="6"/>
              <a:tabLst>
                <a:tab pos="266065" algn="l"/>
              </a:tabLst>
            </a:pPr>
            <a:r>
              <a:rPr sz="1600" spc="-50" dirty="0">
                <a:latin typeface="Microsoft Sans Serif"/>
                <a:cs typeface="Microsoft Sans Serif"/>
              </a:rPr>
              <a:t>Using</a:t>
            </a:r>
            <a:r>
              <a:rPr sz="1600" spc="-40" dirty="0">
                <a:latin typeface="Microsoft Sans Serif"/>
                <a:cs typeface="Microsoft Sans Serif"/>
              </a:rPr>
              <a:t> Evaluation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techniques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including,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matrix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,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F1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score,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Jaccard</a:t>
            </a:r>
            <a:r>
              <a:rPr sz="16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Score</a:t>
            </a:r>
            <a:r>
              <a:rPr sz="16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purpose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 </a:t>
            </a:r>
            <a:r>
              <a:rPr sz="1600" spc="-10" dirty="0">
                <a:latin typeface="Microsoft Sans Serif"/>
                <a:cs typeface="Microsoft Sans Serif"/>
              </a:rPr>
              <a:t>using</a:t>
            </a:r>
            <a:r>
              <a:rPr sz="1600" dirty="0">
                <a:latin typeface="Microsoft Sans Serif"/>
                <a:cs typeface="Microsoft Sans Serif"/>
              </a:rPr>
              <a:t> the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best </a:t>
            </a:r>
            <a:r>
              <a:rPr sz="1600" dirty="0">
                <a:latin typeface="Microsoft Sans Serif"/>
                <a:cs typeface="Microsoft Sans Serif"/>
              </a:rPr>
              <a:t>model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among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algorithms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above.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79438" y="2145538"/>
            <a:ext cx="1290320" cy="678815"/>
            <a:chOff x="6679438" y="2145538"/>
            <a:chExt cx="1290320" cy="678815"/>
          </a:xfrm>
        </p:grpSpPr>
        <p:sp>
          <p:nvSpPr>
            <p:cNvPr id="8" name="object 8"/>
            <p:cNvSpPr/>
            <p:nvPr/>
          </p:nvSpPr>
          <p:spPr>
            <a:xfrm>
              <a:off x="6685788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7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7" y="665988"/>
                  </a:lnTo>
                  <a:lnTo>
                    <a:pt x="1166113" y="665988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8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85788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7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8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8"/>
                  </a:lnTo>
                  <a:lnTo>
                    <a:pt x="110997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58381" y="2189226"/>
            <a:ext cx="934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Importing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Required Libraries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27466" y="2145538"/>
            <a:ext cx="1290320" cy="678815"/>
            <a:chOff x="8427466" y="2145538"/>
            <a:chExt cx="1290320" cy="678815"/>
          </a:xfrm>
        </p:grpSpPr>
        <p:sp>
          <p:nvSpPr>
            <p:cNvPr id="12" name="object 12"/>
            <p:cNvSpPr/>
            <p:nvPr/>
          </p:nvSpPr>
          <p:spPr>
            <a:xfrm>
              <a:off x="8433816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1166113" y="665988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8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33816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8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8"/>
                  </a:lnTo>
                  <a:lnTo>
                    <a:pt x="110998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9268" y="2280665"/>
            <a:ext cx="88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cleaned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175493" y="2153157"/>
            <a:ext cx="1288415" cy="680720"/>
            <a:chOff x="10175493" y="2153157"/>
            <a:chExt cx="1288415" cy="680720"/>
          </a:xfrm>
        </p:grpSpPr>
        <p:sp>
          <p:nvSpPr>
            <p:cNvPr id="16" name="object 16"/>
            <p:cNvSpPr/>
            <p:nvPr/>
          </p:nvSpPr>
          <p:spPr>
            <a:xfrm>
              <a:off x="10181843" y="2159507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19">
                  <a:moveTo>
                    <a:pt x="1164335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4335" y="667512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7" y="556259"/>
                  </a:lnTo>
                  <a:lnTo>
                    <a:pt x="1275587" y="111251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5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81843" y="2159507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19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4335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7" y="111251"/>
                  </a:lnTo>
                  <a:lnTo>
                    <a:pt x="1275587" y="556259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5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62056" y="2288794"/>
            <a:ext cx="9188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Standardizing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data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694678" y="3358641"/>
            <a:ext cx="1288415" cy="680720"/>
            <a:chOff x="6694678" y="3358641"/>
            <a:chExt cx="1288415" cy="680720"/>
          </a:xfrm>
        </p:grpSpPr>
        <p:sp>
          <p:nvSpPr>
            <p:cNvPr id="20" name="object 20"/>
            <p:cNvSpPr/>
            <p:nvPr/>
          </p:nvSpPr>
          <p:spPr>
            <a:xfrm>
              <a:off x="6701028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1164336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4336" y="667512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60"/>
                  </a:lnTo>
                  <a:lnTo>
                    <a:pt x="1275588" y="111252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01028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0" y="111252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2"/>
                  </a:lnTo>
                  <a:lnTo>
                    <a:pt x="1275588" y="556260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87031" y="3403472"/>
            <a:ext cx="704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Grid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 technique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27466" y="3358641"/>
            <a:ext cx="1290320" cy="680720"/>
            <a:chOff x="8427466" y="3358641"/>
            <a:chExt cx="1290320" cy="680720"/>
          </a:xfrm>
        </p:grpSpPr>
        <p:sp>
          <p:nvSpPr>
            <p:cNvPr id="24" name="object 24"/>
            <p:cNvSpPr/>
            <p:nvPr/>
          </p:nvSpPr>
          <p:spPr>
            <a:xfrm>
              <a:off x="8433816" y="3364991"/>
              <a:ext cx="1277620" cy="668020"/>
            </a:xfrm>
            <a:custGeom>
              <a:avLst/>
              <a:gdLst/>
              <a:ahLst/>
              <a:cxnLst/>
              <a:rect l="l" t="t" r="r" b="b"/>
              <a:pathLst>
                <a:path w="1277620" h="668020">
                  <a:moveTo>
                    <a:pt x="1165859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5859" y="667512"/>
                  </a:lnTo>
                  <a:lnTo>
                    <a:pt x="1209174" y="658772"/>
                  </a:lnTo>
                  <a:lnTo>
                    <a:pt x="1244536" y="634936"/>
                  </a:lnTo>
                  <a:lnTo>
                    <a:pt x="1268372" y="599574"/>
                  </a:lnTo>
                  <a:lnTo>
                    <a:pt x="1277111" y="556260"/>
                  </a:lnTo>
                  <a:lnTo>
                    <a:pt x="1277111" y="111252"/>
                  </a:lnTo>
                  <a:lnTo>
                    <a:pt x="1268372" y="67937"/>
                  </a:lnTo>
                  <a:lnTo>
                    <a:pt x="1244536" y="32575"/>
                  </a:lnTo>
                  <a:lnTo>
                    <a:pt x="1209174" y="8739"/>
                  </a:lnTo>
                  <a:lnTo>
                    <a:pt x="1165859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3816" y="3364991"/>
              <a:ext cx="1277620" cy="668020"/>
            </a:xfrm>
            <a:custGeom>
              <a:avLst/>
              <a:gdLst/>
              <a:ahLst/>
              <a:cxnLst/>
              <a:rect l="l" t="t" r="r" b="b"/>
              <a:pathLst>
                <a:path w="1277620" h="668020">
                  <a:moveTo>
                    <a:pt x="0" y="111252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5859" y="0"/>
                  </a:lnTo>
                  <a:lnTo>
                    <a:pt x="1209174" y="8739"/>
                  </a:lnTo>
                  <a:lnTo>
                    <a:pt x="1244536" y="32575"/>
                  </a:lnTo>
                  <a:lnTo>
                    <a:pt x="1268372" y="67937"/>
                  </a:lnTo>
                  <a:lnTo>
                    <a:pt x="1277111" y="111252"/>
                  </a:lnTo>
                  <a:lnTo>
                    <a:pt x="1277111" y="556260"/>
                  </a:lnTo>
                  <a:lnTo>
                    <a:pt x="1268372" y="599574"/>
                  </a:lnTo>
                  <a:lnTo>
                    <a:pt x="1244536" y="634936"/>
                  </a:lnTo>
                  <a:lnTo>
                    <a:pt x="1209174" y="658772"/>
                  </a:lnTo>
                  <a:lnTo>
                    <a:pt x="1165859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650605" y="3403472"/>
            <a:ext cx="8458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Initializing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192257" y="3358641"/>
            <a:ext cx="1288415" cy="680720"/>
            <a:chOff x="10192257" y="3358641"/>
            <a:chExt cx="1288415" cy="680720"/>
          </a:xfrm>
        </p:grpSpPr>
        <p:sp>
          <p:nvSpPr>
            <p:cNvPr id="28" name="object 28"/>
            <p:cNvSpPr/>
            <p:nvPr/>
          </p:nvSpPr>
          <p:spPr>
            <a:xfrm>
              <a:off x="10198607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1164336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164336" y="667512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60"/>
                  </a:lnTo>
                  <a:lnTo>
                    <a:pt x="1275588" y="111252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98607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0" y="111252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1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2"/>
                  </a:lnTo>
                  <a:lnTo>
                    <a:pt x="1275588" y="556260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2"/>
                  </a:lnTo>
                  <a:lnTo>
                    <a:pt x="111251" y="667512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60"/>
                  </a:lnTo>
                  <a:lnTo>
                    <a:pt x="0" y="1112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349610" y="3403472"/>
            <a:ext cx="974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Splitting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Test/Train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sets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679438" y="4573270"/>
            <a:ext cx="1290320" cy="678815"/>
            <a:chOff x="6679438" y="4573270"/>
            <a:chExt cx="1290320" cy="678815"/>
          </a:xfrm>
        </p:grpSpPr>
        <p:sp>
          <p:nvSpPr>
            <p:cNvPr id="32" name="object 32"/>
            <p:cNvSpPr/>
            <p:nvPr/>
          </p:nvSpPr>
          <p:spPr>
            <a:xfrm>
              <a:off x="6685788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7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7" y="665987"/>
                  </a:lnTo>
                  <a:lnTo>
                    <a:pt x="1166113" y="665987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7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5788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7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7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7"/>
                  </a:lnTo>
                  <a:lnTo>
                    <a:pt x="110997" y="665987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962013" y="4617161"/>
            <a:ext cx="7251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Evaluation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27466" y="4573270"/>
            <a:ext cx="1290320" cy="678815"/>
            <a:chOff x="8427466" y="4573270"/>
            <a:chExt cx="1290320" cy="678815"/>
          </a:xfrm>
        </p:grpSpPr>
        <p:sp>
          <p:nvSpPr>
            <p:cNvPr id="36" name="object 36"/>
            <p:cNvSpPr/>
            <p:nvPr/>
          </p:nvSpPr>
          <p:spPr>
            <a:xfrm>
              <a:off x="8433816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3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7"/>
                  </a:lnTo>
                  <a:lnTo>
                    <a:pt x="1166113" y="665987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1" y="554989"/>
                  </a:lnTo>
                  <a:lnTo>
                    <a:pt x="1277111" y="110997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33816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3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1" y="110997"/>
                  </a:lnTo>
                  <a:lnTo>
                    <a:pt x="1277111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3" y="665987"/>
                  </a:lnTo>
                  <a:lnTo>
                    <a:pt x="110998" y="665987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554593" y="4617161"/>
            <a:ext cx="103822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453748" y="2830141"/>
            <a:ext cx="367665" cy="467995"/>
          </a:xfrm>
          <a:custGeom>
            <a:avLst/>
            <a:gdLst/>
            <a:ahLst/>
            <a:cxnLst/>
            <a:rect l="l" t="t" r="r" b="b"/>
            <a:pathLst>
              <a:path w="367665" h="467995">
                <a:moveTo>
                  <a:pt x="295653" y="65632"/>
                </a:moveTo>
                <a:lnTo>
                  <a:pt x="257159" y="36956"/>
                </a:lnTo>
                <a:lnTo>
                  <a:pt x="214132" y="15683"/>
                </a:lnTo>
                <a:lnTo>
                  <a:pt x="167677" y="2382"/>
                </a:lnTo>
                <a:lnTo>
                  <a:pt x="123805" y="0"/>
                </a:lnTo>
                <a:lnTo>
                  <a:pt x="78513" y="6683"/>
                </a:lnTo>
                <a:lnTo>
                  <a:pt x="35884" y="22679"/>
                </a:lnTo>
                <a:lnTo>
                  <a:pt x="0" y="48233"/>
                </a:lnTo>
                <a:lnTo>
                  <a:pt x="29067" y="31960"/>
                </a:lnTo>
                <a:lnTo>
                  <a:pt x="60556" y="22022"/>
                </a:lnTo>
                <a:lnTo>
                  <a:pt x="126819" y="22213"/>
                </a:lnTo>
                <a:lnTo>
                  <a:pt x="187309" y="49044"/>
                </a:lnTo>
                <a:lnTo>
                  <a:pt x="231664" y="97899"/>
                </a:lnTo>
                <a:lnTo>
                  <a:pt x="250285" y="157982"/>
                </a:lnTo>
                <a:lnTo>
                  <a:pt x="250290" y="190096"/>
                </a:lnTo>
                <a:lnTo>
                  <a:pt x="245383" y="221598"/>
                </a:lnTo>
                <a:lnTo>
                  <a:pt x="234956" y="249882"/>
                </a:lnTo>
                <a:lnTo>
                  <a:pt x="218983" y="274333"/>
                </a:lnTo>
                <a:lnTo>
                  <a:pt x="199311" y="296440"/>
                </a:lnTo>
                <a:lnTo>
                  <a:pt x="177785" y="317693"/>
                </a:lnTo>
                <a:lnTo>
                  <a:pt x="123464" y="262059"/>
                </a:lnTo>
                <a:lnTo>
                  <a:pt x="120982" y="465108"/>
                </a:lnTo>
                <a:lnTo>
                  <a:pt x="324032" y="467478"/>
                </a:lnTo>
                <a:lnTo>
                  <a:pt x="269712" y="411844"/>
                </a:lnTo>
                <a:lnTo>
                  <a:pt x="299172" y="383484"/>
                </a:lnTo>
                <a:lnTo>
                  <a:pt x="325001" y="353575"/>
                </a:lnTo>
                <a:lnTo>
                  <a:pt x="345796" y="320276"/>
                </a:lnTo>
                <a:lnTo>
                  <a:pt x="360149" y="281745"/>
                </a:lnTo>
                <a:lnTo>
                  <a:pt x="367516" y="234453"/>
                </a:lnTo>
                <a:lnTo>
                  <a:pt x="365162" y="187404"/>
                </a:lnTo>
                <a:lnTo>
                  <a:pt x="352392" y="142376"/>
                </a:lnTo>
                <a:lnTo>
                  <a:pt x="328510" y="101144"/>
                </a:lnTo>
                <a:lnTo>
                  <a:pt x="295653" y="65632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4152" y="2398776"/>
            <a:ext cx="248412" cy="18897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5040" y="2391155"/>
            <a:ext cx="248411" cy="18745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26752" y="3633215"/>
            <a:ext cx="248412" cy="18897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4152" y="3633215"/>
            <a:ext cx="248412" cy="1889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5488" y="4818888"/>
            <a:ext cx="248411" cy="18745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6433178" y="4040122"/>
            <a:ext cx="325120" cy="529590"/>
          </a:xfrm>
          <a:custGeom>
            <a:avLst/>
            <a:gdLst/>
            <a:ahLst/>
            <a:cxnLst/>
            <a:rect l="l" t="t" r="r" b="b"/>
            <a:pathLst>
              <a:path w="325120" h="529589">
                <a:moveTo>
                  <a:pt x="33583" y="122624"/>
                </a:moveTo>
                <a:lnTo>
                  <a:pt x="11497" y="167548"/>
                </a:lnTo>
                <a:lnTo>
                  <a:pt x="0" y="215492"/>
                </a:lnTo>
                <a:lnTo>
                  <a:pt x="644" y="263916"/>
                </a:lnTo>
                <a:lnTo>
                  <a:pt x="12214" y="311265"/>
                </a:lnTo>
                <a:lnTo>
                  <a:pt x="33495" y="355983"/>
                </a:lnTo>
                <a:lnTo>
                  <a:pt x="59115" y="389949"/>
                </a:lnTo>
                <a:lnTo>
                  <a:pt x="89575" y="416824"/>
                </a:lnTo>
                <a:lnTo>
                  <a:pt x="124027" y="438848"/>
                </a:lnTo>
                <a:lnTo>
                  <a:pt x="161621" y="458263"/>
                </a:lnTo>
                <a:lnTo>
                  <a:pt x="124197" y="529483"/>
                </a:lnTo>
                <a:lnTo>
                  <a:pt x="324842" y="467127"/>
                </a:lnTo>
                <a:lnTo>
                  <a:pt x="262376" y="266516"/>
                </a:lnTo>
                <a:lnTo>
                  <a:pt x="224952" y="337737"/>
                </a:lnTo>
                <a:lnTo>
                  <a:pt x="197412" y="323069"/>
                </a:lnTo>
                <a:lnTo>
                  <a:pt x="148683" y="287633"/>
                </a:lnTo>
                <a:lnTo>
                  <a:pt x="115896" y="232925"/>
                </a:lnTo>
                <a:lnTo>
                  <a:pt x="103016" y="168371"/>
                </a:lnTo>
                <a:lnTo>
                  <a:pt x="107119" y="135998"/>
                </a:lnTo>
                <a:lnTo>
                  <a:pt x="136390" y="74301"/>
                </a:lnTo>
                <a:lnTo>
                  <a:pt x="188169" y="29675"/>
                </a:lnTo>
                <a:lnTo>
                  <a:pt x="253818" y="9903"/>
                </a:lnTo>
                <a:lnTo>
                  <a:pt x="287980" y="10452"/>
                </a:lnTo>
                <a:lnTo>
                  <a:pt x="321613" y="17998"/>
                </a:lnTo>
                <a:lnTo>
                  <a:pt x="278478" y="3263"/>
                </a:lnTo>
                <a:lnTo>
                  <a:pt x="231479" y="0"/>
                </a:lnTo>
                <a:lnTo>
                  <a:pt x="184593" y="6757"/>
                </a:lnTo>
                <a:lnTo>
                  <a:pt x="141793" y="22085"/>
                </a:lnTo>
                <a:lnTo>
                  <a:pt x="99658" y="49003"/>
                </a:lnTo>
                <a:lnTo>
                  <a:pt x="63279" y="82813"/>
                </a:lnTo>
                <a:lnTo>
                  <a:pt x="33583" y="122624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24255" y="1511630"/>
            <a:ext cx="93935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72555" algn="l"/>
              </a:tabLst>
            </a:pPr>
            <a:r>
              <a:rPr sz="2000" b="1" spc="-160" dirty="0">
                <a:solidFill>
                  <a:srgbClr val="0A48CA"/>
                </a:solidFill>
                <a:latin typeface="Arial"/>
                <a:cs typeface="Arial"/>
              </a:rPr>
              <a:t>Machine</a:t>
            </a:r>
            <a:r>
              <a:rPr sz="2000" b="1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b="1" spc="-150" dirty="0">
                <a:solidFill>
                  <a:srgbClr val="0A48CA"/>
                </a:solidFill>
                <a:latin typeface="Arial"/>
                <a:cs typeface="Arial"/>
              </a:rPr>
              <a:t>Learning</a:t>
            </a:r>
            <a:r>
              <a:rPr sz="2000" b="1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A48CA"/>
                </a:solidFill>
                <a:latin typeface="Arial"/>
                <a:cs typeface="Arial"/>
              </a:rPr>
              <a:t>Stages:</a:t>
            </a:r>
            <a:r>
              <a:rPr sz="2000" b="1" dirty="0">
                <a:solidFill>
                  <a:srgbClr val="0A48CA"/>
                </a:solidFill>
                <a:latin typeface="Arial"/>
                <a:cs typeface="Arial"/>
              </a:rPr>
              <a:t>	</a:t>
            </a:r>
            <a:r>
              <a:rPr sz="3000" b="1" spc="-247" baseline="1388" dirty="0">
                <a:solidFill>
                  <a:srgbClr val="121618"/>
                </a:solidFill>
                <a:latin typeface="Arial"/>
                <a:cs typeface="Arial"/>
              </a:rPr>
              <a:t>Machine</a:t>
            </a:r>
            <a:r>
              <a:rPr sz="3000" b="1" spc="60" baseline="1388" dirty="0">
                <a:solidFill>
                  <a:srgbClr val="121618"/>
                </a:solidFill>
                <a:latin typeface="Arial"/>
                <a:cs typeface="Arial"/>
              </a:rPr>
              <a:t> </a:t>
            </a:r>
            <a:r>
              <a:rPr sz="3000" b="1" spc="-232" baseline="1388" dirty="0">
                <a:solidFill>
                  <a:srgbClr val="121618"/>
                </a:solidFill>
                <a:latin typeface="Arial"/>
                <a:cs typeface="Arial"/>
              </a:rPr>
              <a:t>Learning</a:t>
            </a:r>
            <a:r>
              <a:rPr sz="3000" b="1" spc="37" baseline="1388" dirty="0">
                <a:solidFill>
                  <a:srgbClr val="121618"/>
                </a:solidFill>
                <a:latin typeface="Arial"/>
                <a:cs typeface="Arial"/>
              </a:rPr>
              <a:t> </a:t>
            </a:r>
            <a:r>
              <a:rPr sz="3000" b="1" spc="-187" baseline="1388" dirty="0">
                <a:solidFill>
                  <a:srgbClr val="121618"/>
                </a:solidFill>
                <a:latin typeface="Arial"/>
                <a:cs typeface="Arial"/>
              </a:rPr>
              <a:t>Pipelines</a:t>
            </a:r>
            <a:endParaRPr sz="3000" baseline="1388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4901" y="1149807"/>
            <a:ext cx="159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5" dirty="0">
                <a:latin typeface="Calibri Light"/>
                <a:cs typeface="Calibri Light"/>
              </a:rPr>
              <a:t>Results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396980" cy="6858000"/>
            <a:chOff x="0" y="0"/>
            <a:chExt cx="1139698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81016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81778" y="2106548"/>
              <a:ext cx="6309360" cy="19050"/>
            </a:xfrm>
            <a:custGeom>
              <a:avLst/>
              <a:gdLst/>
              <a:ahLst/>
              <a:cxnLst/>
              <a:rect l="l" t="t" r="r" b="b"/>
              <a:pathLst>
                <a:path w="6309359" h="19050">
                  <a:moveTo>
                    <a:pt x="0" y="19050"/>
                  </a:moveTo>
                  <a:lnTo>
                    <a:pt x="6309360" y="19050"/>
                  </a:lnTo>
                  <a:lnTo>
                    <a:pt x="6309360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82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1015" y="2092451"/>
              <a:ext cx="6309360" cy="45720"/>
            </a:xfrm>
            <a:custGeom>
              <a:avLst/>
              <a:gdLst/>
              <a:ahLst/>
              <a:cxnLst/>
              <a:rect l="l" t="t" r="r" b="b"/>
              <a:pathLst>
                <a:path w="6309359" h="45719">
                  <a:moveTo>
                    <a:pt x="63093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309360" y="45720"/>
                  </a:lnTo>
                  <a:lnTo>
                    <a:pt x="630936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1015" y="2092451"/>
              <a:ext cx="6309360" cy="45720"/>
            </a:xfrm>
            <a:custGeom>
              <a:avLst/>
              <a:gdLst/>
              <a:ahLst/>
              <a:cxnLst/>
              <a:rect l="l" t="t" r="r" b="b"/>
              <a:pathLst>
                <a:path w="6309359" h="45719">
                  <a:moveTo>
                    <a:pt x="0" y="45720"/>
                  </a:moveTo>
                  <a:lnTo>
                    <a:pt x="6309360" y="45720"/>
                  </a:lnTo>
                  <a:lnTo>
                    <a:pt x="63093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6426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10" h="612139">
                  <a:moveTo>
                    <a:pt x="54149" y="0"/>
                  </a:moveTo>
                  <a:lnTo>
                    <a:pt x="0" y="0"/>
                  </a:lnTo>
                  <a:lnTo>
                    <a:pt x="0" y="611789"/>
                  </a:lnTo>
                  <a:lnTo>
                    <a:pt x="54149" y="557546"/>
                  </a:lnTo>
                  <a:lnTo>
                    <a:pt x="54149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6426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10" h="612139">
                  <a:moveTo>
                    <a:pt x="54149" y="0"/>
                  </a:moveTo>
                  <a:lnTo>
                    <a:pt x="0" y="0"/>
                  </a:lnTo>
                  <a:lnTo>
                    <a:pt x="0" y="611789"/>
                  </a:lnTo>
                </a:path>
                <a:path w="54610" h="612139">
                  <a:moveTo>
                    <a:pt x="54149" y="557546"/>
                  </a:moveTo>
                  <a:lnTo>
                    <a:pt x="54149" y="0"/>
                  </a:lnTo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4726" y="3436554"/>
              <a:ext cx="99695" cy="313690"/>
            </a:xfrm>
            <a:custGeom>
              <a:avLst/>
              <a:gdLst/>
              <a:ahLst/>
              <a:cxnLst/>
              <a:rect l="l" t="t" r="r" b="b"/>
              <a:pathLst>
                <a:path w="99695" h="313689">
                  <a:moveTo>
                    <a:pt x="99274" y="0"/>
                  </a:moveTo>
                  <a:lnTo>
                    <a:pt x="0" y="0"/>
                  </a:lnTo>
                  <a:lnTo>
                    <a:pt x="0" y="313344"/>
                  </a:lnTo>
                  <a:lnTo>
                    <a:pt x="99274" y="213898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4726" y="3436554"/>
              <a:ext cx="99695" cy="313690"/>
            </a:xfrm>
            <a:custGeom>
              <a:avLst/>
              <a:gdLst/>
              <a:ahLst/>
              <a:cxnLst/>
              <a:rect l="l" t="t" r="r" b="b"/>
              <a:pathLst>
                <a:path w="99695" h="313689">
                  <a:moveTo>
                    <a:pt x="99274" y="213898"/>
                  </a:moveTo>
                  <a:lnTo>
                    <a:pt x="99274" y="0"/>
                  </a:lnTo>
                  <a:lnTo>
                    <a:pt x="0" y="0"/>
                  </a:lnTo>
                  <a:lnTo>
                    <a:pt x="0" y="313344"/>
                  </a:lnTo>
                </a:path>
              </a:pathLst>
            </a:custGeom>
            <a:ln w="1053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0101" y="3246594"/>
              <a:ext cx="99695" cy="368300"/>
            </a:xfrm>
            <a:custGeom>
              <a:avLst/>
              <a:gdLst/>
              <a:ahLst/>
              <a:cxnLst/>
              <a:rect l="l" t="t" r="r" b="b"/>
              <a:pathLst>
                <a:path w="99695" h="368300">
                  <a:moveTo>
                    <a:pt x="99274" y="0"/>
                  </a:moveTo>
                  <a:lnTo>
                    <a:pt x="0" y="0"/>
                  </a:lnTo>
                  <a:lnTo>
                    <a:pt x="0" y="367695"/>
                  </a:lnTo>
                  <a:lnTo>
                    <a:pt x="99274" y="268250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0101" y="3246594"/>
              <a:ext cx="99695" cy="368300"/>
            </a:xfrm>
            <a:custGeom>
              <a:avLst/>
              <a:gdLst/>
              <a:ahLst/>
              <a:cxnLst/>
              <a:rect l="l" t="t" r="r" b="b"/>
              <a:pathLst>
                <a:path w="99695" h="368300">
                  <a:moveTo>
                    <a:pt x="99274" y="268250"/>
                  </a:moveTo>
                  <a:lnTo>
                    <a:pt x="99274" y="0"/>
                  </a:lnTo>
                  <a:lnTo>
                    <a:pt x="0" y="0"/>
                  </a:lnTo>
                  <a:lnTo>
                    <a:pt x="0" y="367695"/>
                  </a:lnTo>
                </a:path>
              </a:pathLst>
            </a:custGeom>
            <a:ln w="1053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65475" y="3436554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5" h="42545">
                  <a:moveTo>
                    <a:pt x="42056" y="0"/>
                  </a:moveTo>
                  <a:lnTo>
                    <a:pt x="0" y="0"/>
                  </a:lnTo>
                  <a:lnTo>
                    <a:pt x="0" y="42128"/>
                  </a:lnTo>
                  <a:lnTo>
                    <a:pt x="4205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65475" y="3436554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5" h="42545">
                  <a:moveTo>
                    <a:pt x="42056" y="0"/>
                  </a:moveTo>
                  <a:lnTo>
                    <a:pt x="0" y="0"/>
                  </a:lnTo>
                  <a:lnTo>
                    <a:pt x="0" y="42128"/>
                  </a:lnTo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22847" y="3246594"/>
              <a:ext cx="665480" cy="506730"/>
            </a:xfrm>
            <a:custGeom>
              <a:avLst/>
              <a:gdLst/>
              <a:ahLst/>
              <a:cxnLst/>
              <a:rect l="l" t="t" r="r" b="b"/>
              <a:pathLst>
                <a:path w="665479" h="506729">
                  <a:moveTo>
                    <a:pt x="664888" y="0"/>
                  </a:moveTo>
                  <a:lnTo>
                    <a:pt x="36099" y="0"/>
                  </a:lnTo>
                  <a:lnTo>
                    <a:pt x="2848" y="22133"/>
                  </a:lnTo>
                  <a:lnTo>
                    <a:pt x="0" y="36182"/>
                  </a:lnTo>
                  <a:lnTo>
                    <a:pt x="0" y="470375"/>
                  </a:lnTo>
                  <a:lnTo>
                    <a:pt x="22083" y="503703"/>
                  </a:lnTo>
                  <a:lnTo>
                    <a:pt x="159201" y="506558"/>
                  </a:lnTo>
                  <a:lnTo>
                    <a:pt x="213381" y="452284"/>
                  </a:lnTo>
                  <a:lnTo>
                    <a:pt x="54150" y="452284"/>
                  </a:lnTo>
                  <a:lnTo>
                    <a:pt x="54149" y="54274"/>
                  </a:lnTo>
                  <a:lnTo>
                    <a:pt x="610708" y="54274"/>
                  </a:lnTo>
                  <a:lnTo>
                    <a:pt x="6648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2847" y="3246594"/>
              <a:ext cx="665480" cy="506730"/>
            </a:xfrm>
            <a:custGeom>
              <a:avLst/>
              <a:gdLst/>
              <a:ahLst/>
              <a:cxnLst/>
              <a:rect l="l" t="t" r="r" b="b"/>
              <a:pathLst>
                <a:path w="665479" h="506729">
                  <a:moveTo>
                    <a:pt x="213381" y="452284"/>
                  </a:moveTo>
                  <a:lnTo>
                    <a:pt x="54150" y="452284"/>
                  </a:lnTo>
                  <a:lnTo>
                    <a:pt x="54149" y="54274"/>
                  </a:lnTo>
                  <a:lnTo>
                    <a:pt x="610708" y="54274"/>
                  </a:lnTo>
                </a:path>
                <a:path w="665479" h="506729">
                  <a:moveTo>
                    <a:pt x="664888" y="0"/>
                  </a:moveTo>
                  <a:lnTo>
                    <a:pt x="36099" y="0"/>
                  </a:lnTo>
                  <a:lnTo>
                    <a:pt x="2848" y="22133"/>
                  </a:lnTo>
                  <a:lnTo>
                    <a:pt x="0" y="36182"/>
                  </a:lnTo>
                  <a:lnTo>
                    <a:pt x="0" y="470375"/>
                  </a:lnTo>
                  <a:lnTo>
                    <a:pt x="2848" y="484424"/>
                  </a:lnTo>
                  <a:lnTo>
                    <a:pt x="10604" y="495929"/>
                  </a:lnTo>
                  <a:lnTo>
                    <a:pt x="22083" y="503703"/>
                  </a:lnTo>
                  <a:lnTo>
                    <a:pt x="36100" y="506558"/>
                  </a:lnTo>
                  <a:lnTo>
                    <a:pt x="159200" y="506558"/>
                  </a:lnTo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67801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09" h="612139">
                  <a:moveTo>
                    <a:pt x="54244" y="0"/>
                  </a:moveTo>
                  <a:lnTo>
                    <a:pt x="0" y="0"/>
                  </a:lnTo>
                  <a:lnTo>
                    <a:pt x="0" y="611789"/>
                  </a:lnTo>
                  <a:lnTo>
                    <a:pt x="54244" y="557546"/>
                  </a:lnTo>
                  <a:lnTo>
                    <a:pt x="5424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7801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09" h="612139">
                  <a:moveTo>
                    <a:pt x="54244" y="0"/>
                  </a:moveTo>
                  <a:lnTo>
                    <a:pt x="0" y="0"/>
                  </a:lnTo>
                  <a:lnTo>
                    <a:pt x="0" y="611789"/>
                  </a:lnTo>
                </a:path>
                <a:path w="54609" h="612139">
                  <a:moveTo>
                    <a:pt x="54244" y="557546"/>
                  </a:moveTo>
                  <a:lnTo>
                    <a:pt x="54244" y="0"/>
                  </a:lnTo>
                </a:path>
              </a:pathLst>
            </a:custGeom>
            <a:ln w="105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2028" y="3501835"/>
              <a:ext cx="223243" cy="21226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094466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15483" y="4250258"/>
            <a:ext cx="155321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09713" y="4250258"/>
            <a:ext cx="194437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Calibri"/>
                <a:cs typeface="Calibri"/>
              </a:rPr>
              <a:t>demo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screenshots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12171" y="4250258"/>
            <a:ext cx="172466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Predictive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00" dirty="0"/>
              <a:t> </a:t>
            </a:r>
            <a:r>
              <a:rPr spc="-75" dirty="0"/>
              <a:t>Number</a:t>
            </a:r>
            <a:r>
              <a:rPr spc="-100" dirty="0"/>
              <a:t> </a:t>
            </a:r>
            <a:r>
              <a:rPr spc="-105" dirty="0"/>
              <a:t>vs.</a:t>
            </a:r>
            <a:r>
              <a:rPr spc="-114" dirty="0"/>
              <a:t> </a:t>
            </a:r>
            <a:r>
              <a:rPr spc="-120" dirty="0"/>
              <a:t>Launch</a:t>
            </a:r>
            <a:r>
              <a:rPr spc="-100" dirty="0"/>
              <a:t> </a:t>
            </a:r>
            <a:r>
              <a:rPr spc="-6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505711"/>
            <a:ext cx="8973312" cy="2951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3944" y="4691633"/>
            <a:ext cx="94576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8125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50825" algn="l"/>
              </a:tabLst>
            </a:pPr>
            <a:r>
              <a:rPr sz="1800" dirty="0">
                <a:latin typeface="Calibri"/>
                <a:cs typeface="Calibri"/>
              </a:rPr>
              <a:t>CCAFS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SpaceX's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55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trials,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33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them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60%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137795" indent="238125">
              <a:lnSpc>
                <a:spcPct val="100000"/>
              </a:lnSpc>
              <a:buAutoNum type="arabicPlain"/>
              <a:tabLst>
                <a:tab pos="250825" algn="l"/>
              </a:tabLst>
            </a:pPr>
            <a:r>
              <a:rPr sz="1800" dirty="0">
                <a:latin typeface="Calibri"/>
                <a:cs typeface="Calibri"/>
              </a:rPr>
              <a:t>VAFB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 4E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least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usable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 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SpaceX's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trials,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them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 #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77%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330835" indent="238125">
              <a:lnSpc>
                <a:spcPct val="100000"/>
              </a:lnSpc>
              <a:buAutoNum type="arabicPlain"/>
              <a:tabLst>
                <a:tab pos="250825" algn="l"/>
              </a:tabLst>
            </a:pPr>
            <a:r>
              <a:rPr sz="1800" dirty="0">
                <a:latin typeface="Calibri"/>
                <a:cs typeface="Calibri"/>
              </a:rPr>
              <a:t>VAFB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 4E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moderate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terms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SpaceX's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trials,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 successful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05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77%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20" dirty="0">
                <a:latin typeface="Calibri"/>
                <a:cs typeface="Calibri"/>
              </a:rPr>
              <a:t> rate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14" dirty="0"/>
              <a:t> </a:t>
            </a:r>
            <a:r>
              <a:rPr spc="-100" dirty="0"/>
              <a:t>vs.</a:t>
            </a:r>
            <a:r>
              <a:rPr spc="-110" dirty="0"/>
              <a:t> </a:t>
            </a:r>
            <a:r>
              <a:rPr spc="-130" dirty="0"/>
              <a:t>Launch</a:t>
            </a:r>
            <a:r>
              <a:rPr spc="-105" dirty="0"/>
              <a:t> </a:t>
            </a:r>
            <a:r>
              <a:rPr spc="-6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456944"/>
            <a:ext cx="11295888" cy="304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7116" y="4878704"/>
            <a:ext cx="86982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According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plot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above: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strong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relationship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dirty="0">
                <a:latin typeface="Calibri"/>
                <a:cs typeface="Calibri"/>
              </a:rPr>
              <a:t>since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0" dirty="0">
                <a:latin typeface="Calibri"/>
                <a:cs typeface="Calibri"/>
              </a:rPr>
              <a:t> approximately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equivalent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trials.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" y="902335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291" y="1815586"/>
            <a:ext cx="2675890" cy="30702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Executive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Summary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Methodology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Conclusion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Appendix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096" y="0"/>
            <a:ext cx="6470776" cy="68563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26773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20" dirty="0"/>
              <a:t> </a:t>
            </a:r>
            <a:r>
              <a:rPr spc="-170" dirty="0"/>
              <a:t>Rate</a:t>
            </a:r>
            <a:r>
              <a:rPr dirty="0"/>
              <a:t> </a:t>
            </a:r>
            <a:r>
              <a:rPr spc="-95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2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2100072"/>
            <a:ext cx="5867400" cy="34198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17105" y="2604008"/>
            <a:ext cx="42125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According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bar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plot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24066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terms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first </a:t>
            </a:r>
            <a:r>
              <a:rPr sz="1800" dirty="0">
                <a:latin typeface="Calibri"/>
                <a:cs typeface="Calibri"/>
              </a:rPr>
              <a:t>stage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returns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['ES-</a:t>
            </a:r>
            <a:r>
              <a:rPr sz="1800" dirty="0">
                <a:latin typeface="Calibri"/>
                <a:cs typeface="Calibri"/>
              </a:rPr>
              <a:t>L1',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'GEO',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HEO,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SSO]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Where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'GTO’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therefore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understand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worst</a:t>
            </a:r>
            <a:r>
              <a:rPr sz="1800" spc="-25" dirty="0">
                <a:latin typeface="Calibri"/>
                <a:cs typeface="Calibri"/>
              </a:rPr>
              <a:t> to </a:t>
            </a:r>
            <a:r>
              <a:rPr sz="1800" dirty="0">
                <a:latin typeface="Calibri"/>
                <a:cs typeface="Calibri"/>
              </a:rPr>
              <a:t>avoid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failure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stage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60" dirty="0"/>
              <a:t> </a:t>
            </a:r>
            <a:r>
              <a:rPr spc="-75" dirty="0"/>
              <a:t>Number</a:t>
            </a:r>
            <a:r>
              <a:rPr spc="-65" dirty="0"/>
              <a:t> </a:t>
            </a:r>
            <a:r>
              <a:rPr spc="-105"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65" dirty="0"/>
              <a:t> </a:t>
            </a:r>
            <a:r>
              <a:rPr spc="-12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1447800"/>
            <a:ext cx="9906000" cy="3009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9619" y="4817491"/>
            <a:ext cx="8632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 see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flights;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other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hand,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seems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relationship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5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40" dirty="0"/>
              <a:t> </a:t>
            </a:r>
            <a:r>
              <a:rPr spc="-12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1581911"/>
            <a:ext cx="9845040" cy="3009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2829" y="4779721"/>
            <a:ext cx="9130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negative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influence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positive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Polar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(ISS)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95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15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120" dirty="0"/>
              <a:t>Yearly</a:t>
            </a:r>
            <a:r>
              <a:rPr spc="-2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972055"/>
            <a:ext cx="5495544" cy="3457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18654" y="2795396"/>
            <a:ext cx="30518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since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kept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increasing </a:t>
            </a:r>
            <a:r>
              <a:rPr sz="1800" dirty="0">
                <a:latin typeface="Calibri"/>
                <a:cs typeface="Calibri"/>
              </a:rPr>
              <a:t>till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5" dirty="0"/>
              <a:t> </a:t>
            </a:r>
            <a:r>
              <a:rPr spc="-13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1621536"/>
            <a:ext cx="7307580" cy="3195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2670" y="5070728"/>
            <a:ext cx="6777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4</a:t>
            </a:r>
            <a:r>
              <a:rPr sz="1800" spc="-2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distinct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sites</a:t>
            </a:r>
            <a:r>
              <a:rPr sz="1800" spc="-1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above.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100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25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00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1452372"/>
            <a:ext cx="8249411" cy="47746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Total</a:t>
            </a:r>
            <a:r>
              <a:rPr spc="-17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404" y="2077211"/>
            <a:ext cx="7702296" cy="2514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87398" y="4805298"/>
            <a:ext cx="9269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total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amount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moved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NASA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rockets equals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45596 Kg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50.261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Us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A48CA"/>
                </a:solidFill>
                <a:latin typeface="Calibri"/>
                <a:cs typeface="Calibri"/>
              </a:rPr>
              <a:t>ton.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85" dirty="0"/>
              <a:t> </a:t>
            </a:r>
            <a:r>
              <a:rPr spc="-114" dirty="0"/>
              <a:t>Payload</a:t>
            </a:r>
            <a:r>
              <a:rPr spc="-45" dirty="0"/>
              <a:t> </a:t>
            </a:r>
            <a:r>
              <a:rPr spc="-200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55" dirty="0"/>
              <a:t> </a:t>
            </a:r>
            <a:r>
              <a:rPr dirty="0"/>
              <a:t>F9</a:t>
            </a:r>
            <a:r>
              <a:rPr spc="-60" dirty="0"/>
              <a:t> </a:t>
            </a:r>
            <a:r>
              <a:rPr spc="-20" dirty="0"/>
              <a:t>v1.1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860804"/>
            <a:ext cx="9685020" cy="2543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6844" y="4679137"/>
            <a:ext cx="662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average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carried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F9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v1.1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2928</a:t>
            </a:r>
            <a:r>
              <a:rPr sz="1800" spc="-2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A48CA"/>
                </a:solidFill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95" dirty="0"/>
              <a:t> </a:t>
            </a:r>
            <a:r>
              <a:rPr spc="-165" dirty="0"/>
              <a:t>Successful</a:t>
            </a:r>
            <a:r>
              <a:rPr spc="-80" dirty="0"/>
              <a:t> </a:t>
            </a:r>
            <a:r>
              <a:rPr spc="-75" dirty="0"/>
              <a:t>Ground</a:t>
            </a:r>
            <a:r>
              <a:rPr spc="-145" dirty="0"/>
              <a:t> </a:t>
            </a:r>
            <a:r>
              <a:rPr spc="-30" dirty="0"/>
              <a:t>Landing</a:t>
            </a:r>
            <a:r>
              <a:rPr spc="-135" dirty="0"/>
              <a:t> </a:t>
            </a:r>
            <a:r>
              <a:rPr spc="-60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255" y="1670304"/>
            <a:ext cx="8534400" cy="22006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50517" y="4103878"/>
            <a:ext cx="5825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22-12-</a:t>
            </a:r>
            <a:r>
              <a:rPr sz="18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9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5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spc="-1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575" y="1781555"/>
            <a:ext cx="8724900" cy="2532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9570" y="4507738"/>
            <a:ext cx="597344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boosters</a:t>
            </a:r>
            <a:r>
              <a:rPr sz="1600" spc="-25" dirty="0">
                <a:latin typeface="Microsoft Sans Serif"/>
                <a:cs typeface="Microsoft Sans Serif"/>
              </a:rPr>
              <a:t> which </a:t>
            </a:r>
            <a:r>
              <a:rPr sz="1600" spc="-50" dirty="0">
                <a:latin typeface="Microsoft Sans Serif"/>
                <a:cs typeface="Microsoft Sans Serif"/>
              </a:rPr>
              <a:t>have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drone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ship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payload </a:t>
            </a:r>
            <a:r>
              <a:rPr sz="1600" spc="-30" dirty="0">
                <a:latin typeface="Microsoft Sans Serif"/>
                <a:cs typeface="Microsoft Sans Serif"/>
              </a:rPr>
              <a:t>between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4000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6000</a:t>
            </a:r>
            <a:r>
              <a:rPr sz="1600" dirty="0">
                <a:latin typeface="Microsoft Sans Serif"/>
                <a:cs typeface="Microsoft Sans Serif"/>
              </a:rPr>
              <a:t> kg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are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60" dirty="0">
                <a:solidFill>
                  <a:srgbClr val="0A48CA"/>
                </a:solidFill>
                <a:latin typeface="Microsoft Sans Serif"/>
                <a:cs typeface="Microsoft Sans Serif"/>
              </a:rPr>
              <a:t>FT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B1029.1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0A48CA"/>
                </a:solidFill>
                <a:latin typeface="Microsoft Sans Serif"/>
                <a:cs typeface="Microsoft Sans Serif"/>
              </a:rPr>
              <a:t>FT</a:t>
            </a:r>
            <a:r>
              <a:rPr sz="16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B1036.1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B4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B1041.1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79524"/>
            <a:ext cx="10533380" cy="378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Today,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advancements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affordable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practical,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dollars,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service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huge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organizations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contracts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92929"/>
              </a:buClr>
              <a:buFont typeface="Arial"/>
              <a:buChar char="•"/>
            </a:pPr>
            <a:endParaRPr sz="1850">
              <a:latin typeface="Microsoft Sans Serif"/>
              <a:cs typeface="Microsoft Sans Serif"/>
            </a:endParaRPr>
          </a:p>
          <a:p>
            <a:pPr marL="241300" marR="6350" indent="-228600" algn="just">
              <a:lnSpc>
                <a:spcPct val="110000"/>
              </a:lnSpc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report,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taking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role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working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company,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 </a:t>
            </a:r>
            <a:r>
              <a:rPr sz="1900" u="sng" spc="-1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</a:rPr>
              <a:t>Space</a:t>
            </a:r>
            <a:r>
              <a:rPr sz="1900" u="sng" spc="-120" dirty="0">
                <a:solidFill>
                  <a:srgbClr val="C00000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1900" spc="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founded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Billionaire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industrialist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Allon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Musk.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my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job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instead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possibility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SpaceX.</a:t>
            </a:r>
            <a:r>
              <a:rPr sz="19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4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doing</a:t>
            </a:r>
            <a:r>
              <a:rPr sz="1900" spc="4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4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19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4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900" spc="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1900" spc="4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1900" spc="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analytics,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modeling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team.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Executive</a:t>
            </a:r>
            <a:r>
              <a:rPr spc="-50" dirty="0"/>
              <a:t> </a:t>
            </a:r>
            <a:r>
              <a:rPr spc="-19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0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5" dirty="0"/>
              <a:t>Total</a:t>
            </a:r>
            <a:r>
              <a:rPr sz="3100" spc="-110" dirty="0"/>
              <a:t> </a:t>
            </a:r>
            <a:r>
              <a:rPr sz="3100" spc="-55" dirty="0"/>
              <a:t>Number</a:t>
            </a:r>
            <a:r>
              <a:rPr sz="3100" spc="-95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0" dirty="0"/>
              <a:t> </a:t>
            </a:r>
            <a:r>
              <a:rPr sz="3100" spc="-55" dirty="0"/>
              <a:t>Failure</a:t>
            </a:r>
            <a:r>
              <a:rPr sz="3100" spc="-90" dirty="0"/>
              <a:t> </a:t>
            </a:r>
            <a:r>
              <a:rPr sz="3100" spc="-50" dirty="0"/>
              <a:t>Mission</a:t>
            </a:r>
            <a:r>
              <a:rPr sz="3100" spc="-80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304" y="1586483"/>
            <a:ext cx="7953756" cy="2618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49170" y="4385817"/>
            <a:ext cx="65093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can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see</a:t>
            </a:r>
            <a:r>
              <a:rPr sz="1600" spc="-35" dirty="0">
                <a:latin typeface="Microsoft Sans Serif"/>
                <a:cs typeface="Microsoft Sans Serif"/>
              </a:rPr>
              <a:t> clearly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that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mission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outcomes</a:t>
            </a:r>
            <a:r>
              <a:rPr sz="1600" dirty="0">
                <a:latin typeface="Microsoft Sans Serif"/>
                <a:cs typeface="Microsoft Sans Serif"/>
              </a:rPr>
              <a:t> is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most </a:t>
            </a:r>
            <a:r>
              <a:rPr sz="1600" spc="-10" dirty="0">
                <a:latin typeface="Microsoft Sans Serif"/>
                <a:cs typeface="Microsoft Sans Serif"/>
              </a:rPr>
              <a:t>dominant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only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failed</a:t>
            </a:r>
            <a:r>
              <a:rPr sz="1600" spc="-30" dirty="0">
                <a:latin typeface="Microsoft Sans Serif"/>
                <a:cs typeface="Microsoft Sans Serif"/>
              </a:rPr>
              <a:t> mission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while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99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ones.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Boosters</a:t>
            </a:r>
            <a:r>
              <a:rPr spc="-145" dirty="0"/>
              <a:t> </a:t>
            </a:r>
            <a:r>
              <a:rPr spc="-85" dirty="0"/>
              <a:t>Carried</a:t>
            </a:r>
            <a:r>
              <a:rPr spc="-120" dirty="0"/>
              <a:t> </a:t>
            </a:r>
            <a:r>
              <a:rPr spc="-130" dirty="0"/>
              <a:t>Maximum</a:t>
            </a:r>
            <a:r>
              <a:rPr spc="-120" dirty="0"/>
              <a:t> </a:t>
            </a:r>
            <a:r>
              <a:rPr spc="-10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744" y="1443227"/>
            <a:ext cx="7010400" cy="5114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69985" y="3237102"/>
            <a:ext cx="31597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booster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versions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that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carry the </a:t>
            </a:r>
            <a:r>
              <a:rPr sz="1600" spc="-55" dirty="0">
                <a:latin typeface="Microsoft Sans Serif"/>
                <a:cs typeface="Microsoft Sans Serif"/>
              </a:rPr>
              <a:t>maximum</a:t>
            </a:r>
            <a:r>
              <a:rPr sz="1600" spc="-25" dirty="0">
                <a:latin typeface="Microsoft Sans Serif"/>
                <a:cs typeface="Microsoft Sans Serif"/>
              </a:rPr>
              <a:t> payload</a:t>
            </a:r>
            <a:r>
              <a:rPr sz="1600" dirty="0">
                <a:latin typeface="Microsoft Sans Serif"/>
                <a:cs typeface="Microsoft Sans Serif"/>
              </a:rPr>
              <a:t> starts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F9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B5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ranges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B1048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up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to </a:t>
            </a:r>
            <a:r>
              <a:rPr sz="1600" spc="-10" dirty="0">
                <a:latin typeface="Microsoft Sans Serif"/>
                <a:cs typeface="Microsoft Sans Serif"/>
              </a:rPr>
              <a:t>B1060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2015</a:t>
            </a:r>
            <a:r>
              <a:rPr spc="35" dirty="0"/>
              <a:t> </a:t>
            </a:r>
            <a:r>
              <a:rPr spc="-130" dirty="0"/>
              <a:t>Launch</a:t>
            </a:r>
            <a:r>
              <a:rPr spc="30" dirty="0"/>
              <a:t> </a:t>
            </a:r>
            <a:r>
              <a:rPr spc="-155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1032" y="1566672"/>
            <a:ext cx="7412735" cy="2485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8819" y="4399279"/>
            <a:ext cx="6153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have </a:t>
            </a:r>
            <a:r>
              <a:rPr sz="1600" dirty="0">
                <a:latin typeface="Microsoft Sans Serif"/>
                <a:cs typeface="Microsoft Sans Serif"/>
              </a:rPr>
              <a:t>two</a:t>
            </a:r>
            <a:r>
              <a:rPr sz="1600" spc="-10" dirty="0">
                <a:latin typeface="Microsoft Sans Serif"/>
                <a:cs typeface="Microsoft Sans Serif"/>
              </a:rPr>
              <a:t> failed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landing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2015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 a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drone ship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which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both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85" dirty="0">
                <a:latin typeface="Microsoft Sans Serif"/>
                <a:cs typeface="Microsoft Sans Serif"/>
              </a:rPr>
              <a:t>same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site,</a:t>
            </a:r>
            <a:r>
              <a:rPr sz="1600" spc="-85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same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booster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version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F9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v1.1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5" dirty="0"/>
              <a:t>Rank</a:t>
            </a:r>
            <a:r>
              <a:rPr sz="2800" spc="-35" dirty="0"/>
              <a:t> </a:t>
            </a:r>
            <a:r>
              <a:rPr sz="2800" spc="-20" dirty="0"/>
              <a:t>Landing</a:t>
            </a:r>
            <a:r>
              <a:rPr sz="2800" spc="-45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0" dirty="0"/>
              <a:t>04</a:t>
            </a:r>
            <a:r>
              <a:rPr sz="2800" spc="-75" dirty="0"/>
              <a:t> </a:t>
            </a:r>
            <a:r>
              <a:rPr sz="2800" spc="-10" dirty="0"/>
              <a:t>and</a:t>
            </a:r>
            <a:r>
              <a:rPr sz="2800" spc="-55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95" dirty="0"/>
              <a:t>20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4644" y="1680972"/>
            <a:ext cx="8048244" cy="3752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Folium</a:t>
            </a:r>
            <a:r>
              <a:rPr spc="-125" dirty="0"/>
              <a:t> </a:t>
            </a:r>
            <a:r>
              <a:rPr spc="-100" dirty="0"/>
              <a:t>Map:</a:t>
            </a:r>
            <a:r>
              <a:rPr spc="-120" dirty="0"/>
              <a:t> </a:t>
            </a:r>
            <a:r>
              <a:rPr spc="-130" dirty="0"/>
              <a:t>Launch</a:t>
            </a:r>
            <a:r>
              <a:rPr spc="-114" dirty="0"/>
              <a:t> </a:t>
            </a:r>
            <a:r>
              <a:rPr spc="-110" dirty="0"/>
              <a:t>Sites.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45819" y="1360932"/>
            <a:ext cx="10841990" cy="3945890"/>
            <a:chOff x="845819" y="1360932"/>
            <a:chExt cx="10841990" cy="3945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1360932"/>
              <a:ext cx="8040624" cy="39456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288" y="1368552"/>
              <a:ext cx="4049267" cy="39380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69619" y="5445963"/>
            <a:ext cx="9662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locations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near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coast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Equator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line,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SpaceX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focuses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locations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close </a:t>
            </a:r>
            <a:r>
              <a:rPr sz="1800" spc="-2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water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zeroth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latitude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purpose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avoiding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any </a:t>
            </a:r>
            <a:r>
              <a:rPr sz="1800" spc="-30" dirty="0">
                <a:latin typeface="Microsoft Sans Serif"/>
                <a:cs typeface="Microsoft Sans Serif"/>
              </a:rPr>
              <a:t>undesired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accidents.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are </a:t>
            </a:r>
            <a:r>
              <a:rPr sz="1800" dirty="0">
                <a:latin typeface="Microsoft Sans Serif"/>
                <a:cs typeface="Microsoft Sans Serif"/>
              </a:rPr>
              <a:t>distributed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states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California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Florida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Folium</a:t>
            </a:r>
            <a:r>
              <a:rPr spc="-85" dirty="0"/>
              <a:t> </a:t>
            </a:r>
            <a:r>
              <a:rPr spc="-100" dirty="0"/>
              <a:t>Map:</a:t>
            </a:r>
            <a:r>
              <a:rPr spc="-50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dirty="0"/>
              <a:t>rate</a:t>
            </a:r>
            <a:r>
              <a:rPr spc="-55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50" dirty="0"/>
              <a:t>each</a:t>
            </a:r>
            <a:r>
              <a:rPr spc="-50" dirty="0"/>
              <a:t> </a:t>
            </a:r>
            <a:r>
              <a:rPr spc="-85" dirty="0"/>
              <a:t>launch</a:t>
            </a:r>
            <a:r>
              <a:rPr spc="-40" dirty="0"/>
              <a:t> </a:t>
            </a:r>
            <a:r>
              <a:rPr spc="-10" dirty="0"/>
              <a:t>location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9100" y="1516380"/>
            <a:ext cx="6463665" cy="4662170"/>
            <a:chOff x="419100" y="1516380"/>
            <a:chExt cx="6463665" cy="4662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516380"/>
              <a:ext cx="6463284" cy="3055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711" y="1516380"/>
              <a:ext cx="1947672" cy="1338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00" y="4536947"/>
              <a:ext cx="6463283" cy="16413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61606" y="1861769"/>
            <a:ext cx="357187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From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color-</a:t>
            </a:r>
            <a:r>
              <a:rPr sz="1800" dirty="0">
                <a:latin typeface="Calibri"/>
                <a:cs typeface="Calibri"/>
              </a:rPr>
              <a:t>labeled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markers</a:t>
            </a:r>
            <a:r>
              <a:rPr sz="1800" spc="-25" dirty="0">
                <a:latin typeface="Calibri"/>
                <a:cs typeface="Calibri"/>
              </a:rPr>
              <a:t> in </a:t>
            </a:r>
            <a:r>
              <a:rPr sz="1800" dirty="0">
                <a:latin typeface="Calibri"/>
                <a:cs typeface="Calibri"/>
              </a:rPr>
              <a:t>marker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clusters,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easily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identify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relatively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high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403225">
              <a:lnSpc>
                <a:spcPct val="100000"/>
              </a:lnSpc>
              <a:spcBef>
                <a:spcPts val="5"/>
              </a:spcBef>
              <a:tabLst>
                <a:tab pos="1354455" algn="l"/>
              </a:tabLst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Green</a:t>
            </a:r>
            <a:r>
              <a:rPr sz="18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Successful</a:t>
            </a:r>
            <a:r>
              <a:rPr sz="18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Red</a:t>
            </a:r>
            <a:r>
              <a:rPr sz="1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Marker</a:t>
            </a:r>
            <a:r>
              <a:rPr sz="1800" dirty="0">
                <a:latin typeface="Calibri"/>
                <a:cs typeface="Calibri"/>
              </a:rPr>
              <a:t>	=</a:t>
            </a:r>
            <a:r>
              <a:rPr sz="1800" spc="380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Failed</a:t>
            </a:r>
            <a:r>
              <a:rPr sz="1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Folium</a:t>
            </a:r>
            <a:r>
              <a:rPr spc="-190" dirty="0"/>
              <a:t> </a:t>
            </a:r>
            <a:r>
              <a:rPr spc="-100" dirty="0"/>
              <a:t>Map:</a:t>
            </a:r>
            <a:r>
              <a:rPr spc="-50" dirty="0"/>
              <a:t> </a:t>
            </a:r>
            <a:r>
              <a:rPr spc="-125" dirty="0"/>
              <a:t>Closest</a:t>
            </a:r>
            <a:r>
              <a:rPr spc="-20" dirty="0"/>
              <a:t> </a:t>
            </a:r>
            <a:r>
              <a:rPr spc="-55" dirty="0"/>
              <a:t>Proximities</a:t>
            </a:r>
            <a:r>
              <a:rPr spc="-25" dirty="0"/>
              <a:t> </a:t>
            </a:r>
            <a:r>
              <a:rPr spc="55" dirty="0"/>
              <a:t>to</a:t>
            </a:r>
            <a:r>
              <a:rPr spc="-40" dirty="0"/>
              <a:t> </a:t>
            </a:r>
            <a:r>
              <a:rPr spc="-415" dirty="0"/>
              <a:t>CCAFS</a:t>
            </a:r>
            <a:r>
              <a:rPr spc="130" dirty="0"/>
              <a:t> </a:t>
            </a:r>
            <a:r>
              <a:rPr spc="-240" dirty="0"/>
              <a:t>LC-</a:t>
            </a:r>
            <a:r>
              <a:rPr spc="130" dirty="0"/>
              <a:t>40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7632" y="1530096"/>
            <a:ext cx="4916423" cy="2685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6" y="1530096"/>
            <a:ext cx="4152900" cy="26852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291" y="4922520"/>
            <a:ext cx="2904744" cy="1324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39461" y="4413250"/>
            <a:ext cx="5859145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8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calculated</a:t>
            </a:r>
            <a:r>
              <a:rPr sz="18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0A48CA"/>
                </a:solidFill>
                <a:latin typeface="Microsoft Sans Serif"/>
                <a:cs typeface="Microsoft Sans Serif"/>
              </a:rPr>
              <a:t>(CCAFS </a:t>
            </a:r>
            <a:r>
              <a:rPr sz="18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40)</a:t>
            </a:r>
            <a:r>
              <a:rPr sz="1800" spc="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800" spc="9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0A48CA"/>
                </a:solidFill>
                <a:latin typeface="Microsoft Sans Serif"/>
                <a:cs typeface="Microsoft Sans Serif"/>
              </a:rPr>
              <a:t>its</a:t>
            </a:r>
            <a:r>
              <a:rPr sz="180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endParaRPr sz="1800">
              <a:latin typeface="Microsoft Sans Serif"/>
              <a:cs typeface="Microsoft Sans Serif"/>
            </a:endParaRPr>
          </a:p>
          <a:p>
            <a:pPr marL="116839" marR="2479040">
              <a:lnSpc>
                <a:spcPct val="100000"/>
              </a:lnSpc>
              <a:spcBef>
                <a:spcPts val="1425"/>
              </a:spcBef>
            </a:pPr>
            <a:r>
              <a:rPr sz="1800" spc="-25" dirty="0">
                <a:latin typeface="Microsoft Sans Serif"/>
                <a:cs typeface="Microsoft Sans Serif"/>
              </a:rPr>
              <a:t>Orlando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City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Distance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78.8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Km, </a:t>
            </a:r>
            <a:r>
              <a:rPr sz="1800" spc="-50" dirty="0">
                <a:latin typeface="Microsoft Sans Serif"/>
                <a:cs typeface="Microsoft Sans Serif"/>
              </a:rPr>
              <a:t>Coastline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Distance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0.97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Km, </a:t>
            </a:r>
            <a:r>
              <a:rPr sz="1800" spc="-40" dirty="0">
                <a:latin typeface="Microsoft Sans Serif"/>
                <a:cs typeface="Microsoft Sans Serif"/>
              </a:rPr>
              <a:t>Highway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Distance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0.95Km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  <p:sp>
        <p:nvSpPr>
          <p:cNvPr id="7" name="object 7"/>
          <p:cNvSpPr txBox="1"/>
          <p:nvPr/>
        </p:nvSpPr>
        <p:spPr>
          <a:xfrm>
            <a:off x="1473453" y="4413250"/>
            <a:ext cx="220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Cordinates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1667" y="498805"/>
            <a:ext cx="91484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Dashboard:</a:t>
            </a:r>
            <a:r>
              <a:rPr spc="-45" dirty="0"/>
              <a:t> </a:t>
            </a:r>
            <a:r>
              <a:rPr spc="-130" dirty="0"/>
              <a:t>Launch</a:t>
            </a:r>
            <a:r>
              <a:rPr spc="-60" dirty="0"/>
              <a:t> </a:t>
            </a:r>
            <a:r>
              <a:rPr spc="-180" dirty="0"/>
              <a:t>success</a:t>
            </a:r>
            <a:r>
              <a:rPr spc="-55" dirty="0"/>
              <a:t> </a:t>
            </a:r>
            <a:r>
              <a:rPr dirty="0"/>
              <a:t>count</a:t>
            </a:r>
            <a:r>
              <a:rPr spc="-6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dirty="0"/>
              <a:t>all</a:t>
            </a:r>
            <a:r>
              <a:rPr spc="-70" dirty="0"/>
              <a:t> </a:t>
            </a:r>
            <a:r>
              <a:rPr spc="-1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1429511"/>
            <a:ext cx="9488424" cy="35890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20494" y="5070094"/>
            <a:ext cx="8869045" cy="121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graph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percentage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every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single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terms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stage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return: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85" dirty="0">
                <a:latin typeface="Microsoft Sans Serif"/>
                <a:cs typeface="Microsoft Sans Serif"/>
              </a:rPr>
              <a:t>The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site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KSC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95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39A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41.7%. of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total </a:t>
            </a:r>
            <a:r>
              <a:rPr sz="1400" spc="-60" dirty="0">
                <a:latin typeface="Microsoft Sans Serif"/>
                <a:cs typeface="Microsoft Sans Serif"/>
              </a:rPr>
              <a:t>successful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rocket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among</a:t>
            </a:r>
            <a:r>
              <a:rPr sz="1400" dirty="0">
                <a:latin typeface="Microsoft Sans Serif"/>
                <a:cs typeface="Microsoft Sans Serif"/>
              </a:rPr>
              <a:t> all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sites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45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85" dirty="0">
                <a:latin typeface="Microsoft Sans Serif"/>
                <a:cs typeface="Microsoft Sans Serif"/>
              </a:rPr>
              <a:t>The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least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site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for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rocket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launch: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65" dirty="0">
                <a:latin typeface="Microsoft Sans Serif"/>
                <a:cs typeface="Microsoft Sans Serif"/>
              </a:rPr>
              <a:t>CCAFS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SLC-</a:t>
            </a:r>
            <a:r>
              <a:rPr sz="1400" spc="60" dirty="0">
                <a:latin typeface="Microsoft Sans Serif"/>
                <a:cs typeface="Microsoft Sans Serif"/>
              </a:rPr>
              <a:t>40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 </a:t>
            </a:r>
            <a:r>
              <a:rPr sz="1400" spc="-10" dirty="0">
                <a:latin typeface="Microsoft Sans Serif"/>
                <a:cs typeface="Microsoft Sans Serif"/>
              </a:rPr>
              <a:t>only12.5%.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70" dirty="0"/>
              <a:t>4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852932" y="1405585"/>
            <a:ext cx="10526395" cy="375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1957,</a:t>
            </a:r>
            <a:r>
              <a:rPr sz="19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countries</a:t>
            </a:r>
            <a:r>
              <a:rPr sz="19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competing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expand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beyond</a:t>
            </a:r>
            <a:r>
              <a:rPr sz="19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Earth,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satellites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exploration,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huge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amounts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 where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dollars,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X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equation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reducing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massively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due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unique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advanced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technologies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returning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1650">
              <a:latin typeface="Microsoft Sans Serif"/>
              <a:cs typeface="Microsoft Sans Serif"/>
            </a:endParaRPr>
          </a:p>
          <a:p>
            <a:pPr marL="241300" marR="5080" indent="-228600" algn="just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mentioned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together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control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asking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about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nature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rocket,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IBM.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Dashboard:</a:t>
            </a:r>
            <a:r>
              <a:rPr sz="4000" spc="-170" dirty="0"/>
              <a:t> </a:t>
            </a:r>
            <a:r>
              <a:rPr sz="4000" spc="-125" dirty="0"/>
              <a:t>Launch</a:t>
            </a:r>
            <a:r>
              <a:rPr sz="4000" spc="40" dirty="0"/>
              <a:t> </a:t>
            </a:r>
            <a:r>
              <a:rPr sz="4000" spc="-210" dirty="0"/>
              <a:t>success</a:t>
            </a:r>
            <a:r>
              <a:rPr sz="4000" spc="30" dirty="0"/>
              <a:t> </a:t>
            </a:r>
            <a:r>
              <a:rPr sz="4000" dirty="0"/>
              <a:t>for</a:t>
            </a:r>
            <a:r>
              <a:rPr sz="4000" spc="30" dirty="0"/>
              <a:t> </a:t>
            </a:r>
            <a:r>
              <a:rPr sz="4000" spc="-525" dirty="0"/>
              <a:t>KSC</a:t>
            </a:r>
            <a:r>
              <a:rPr sz="4000" spc="150" dirty="0"/>
              <a:t> </a:t>
            </a:r>
            <a:r>
              <a:rPr sz="4000" spc="-385" dirty="0"/>
              <a:t>LC</a:t>
            </a:r>
            <a:r>
              <a:rPr sz="4000" spc="120" dirty="0"/>
              <a:t> </a:t>
            </a:r>
            <a:r>
              <a:rPr sz="4000" spc="-25" dirty="0"/>
              <a:t>39A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1412747"/>
            <a:ext cx="9944100" cy="3560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4741" y="5150866"/>
            <a:ext cx="41789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Total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Success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Launches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KSC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LC-</a:t>
            </a:r>
            <a:r>
              <a:rPr sz="1800" spc="55" dirty="0">
                <a:latin typeface="Microsoft Sans Serif"/>
                <a:cs typeface="Microsoft Sans Serif"/>
              </a:rPr>
              <a:t>39</a:t>
            </a:r>
            <a:endParaRPr sz="18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85" dirty="0">
                <a:latin typeface="Microsoft Sans Serif"/>
                <a:cs typeface="Microsoft Sans Serif"/>
              </a:rPr>
              <a:t>KSC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39A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76.9%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45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85" dirty="0">
                <a:latin typeface="Microsoft Sans Serif"/>
                <a:cs typeface="Microsoft Sans Serif"/>
              </a:rPr>
              <a:t>KSC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95" dirty="0">
                <a:latin typeface="Microsoft Sans Serif"/>
                <a:cs typeface="Microsoft Sans Serif"/>
              </a:rPr>
              <a:t>LC-</a:t>
            </a:r>
            <a:r>
              <a:rPr sz="1400" dirty="0">
                <a:latin typeface="Microsoft Sans Serif"/>
                <a:cs typeface="Microsoft Sans Serif"/>
              </a:rPr>
              <a:t>39A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23.1%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Failed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&lt;Dashboard</a:t>
            </a:r>
            <a:r>
              <a:rPr spc="-110" dirty="0"/>
              <a:t> </a:t>
            </a:r>
            <a:r>
              <a:rPr spc="-130" dirty="0"/>
              <a:t>Screenshot</a:t>
            </a:r>
            <a:r>
              <a:rPr spc="-105" dirty="0"/>
              <a:t> </a:t>
            </a:r>
            <a:r>
              <a:rPr spc="204" dirty="0"/>
              <a:t>3&gt;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6152" y="1333500"/>
            <a:ext cx="9759696" cy="34488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8694" y="4886705"/>
            <a:ext cx="9891395" cy="146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8295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Microsoft Sans Serif"/>
                <a:cs typeface="Microsoft Sans Serif"/>
              </a:rPr>
              <a:t>This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interactive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scatter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plot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based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relationship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payload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10" dirty="0">
                <a:latin typeface="Microsoft Sans Serif"/>
                <a:cs typeface="Microsoft Sans Serif"/>
              </a:rPr>
              <a:t> and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final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outcomes</a:t>
            </a:r>
            <a:r>
              <a:rPr sz="1800" spc="-60" dirty="0">
                <a:latin typeface="Microsoft Sans Serif"/>
                <a:cs typeface="Microsoft Sans Serif"/>
              </a:rPr>
              <a:t> as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can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infer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for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payload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mass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45" dirty="0">
                <a:latin typeface="Microsoft Sans Serif"/>
                <a:cs typeface="Microsoft Sans Serif"/>
              </a:rPr>
              <a:t>&lt;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more </a:t>
            </a:r>
            <a:r>
              <a:rPr sz="1800" dirty="0">
                <a:latin typeface="Microsoft Sans Serif"/>
                <a:cs typeface="Microsoft Sans Serif"/>
              </a:rPr>
              <a:t>likely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be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successful.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Classification</a:t>
            </a:r>
            <a:r>
              <a:rPr spc="-125" dirty="0"/>
              <a:t> </a:t>
            </a:r>
            <a:r>
              <a:rPr spc="-14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7015" y="1687067"/>
            <a:ext cx="4852416" cy="28285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3944" y="4886705"/>
            <a:ext cx="9846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Logistic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Regression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SVM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KNN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has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same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performance </a:t>
            </a:r>
            <a:r>
              <a:rPr sz="1800" spc="-30" dirty="0">
                <a:latin typeface="Microsoft Sans Serif"/>
                <a:cs typeface="Microsoft Sans Serif"/>
              </a:rPr>
              <a:t>where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Jaccard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Score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same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:</a:t>
            </a:r>
            <a:r>
              <a:rPr sz="1800" spc="-25" dirty="0">
                <a:latin typeface="Microsoft Sans Serif"/>
                <a:cs typeface="Microsoft Sans Serif"/>
              </a:rPr>
              <a:t> 0.8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latin typeface="Microsoft Sans Serif"/>
                <a:cs typeface="Microsoft Sans Serif"/>
              </a:rPr>
              <a:t>Where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Tree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has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worst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performance </a:t>
            </a:r>
            <a:r>
              <a:rPr sz="1800" spc="-40" dirty="0">
                <a:latin typeface="Microsoft Sans Serif"/>
                <a:cs typeface="Microsoft Sans Serif"/>
              </a:rPr>
              <a:t>compared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other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models.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4084294"/>
            <a:ext cx="11264265" cy="2185670"/>
            <a:chOff x="531874" y="4084294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4084294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410717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410717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0604" y="4847971"/>
            <a:ext cx="2938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</a:t>
            </a:r>
            <a:r>
              <a:rPr sz="32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2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Matrix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408" y="478886"/>
            <a:ext cx="4071478" cy="30954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9765" y="480157"/>
            <a:ext cx="3657503" cy="32120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4377" y="4421123"/>
            <a:ext cx="4499610" cy="1463040"/>
            <a:chOff x="484377" y="4421123"/>
            <a:chExt cx="4499610" cy="1463040"/>
          </a:xfrm>
        </p:grpSpPr>
        <p:sp>
          <p:nvSpPr>
            <p:cNvPr id="10" name="object 10"/>
            <p:cNvSpPr/>
            <p:nvPr/>
          </p:nvSpPr>
          <p:spPr>
            <a:xfrm>
              <a:off x="4965192" y="4421123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727" y="4800599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727" y="4800599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0" y="704088"/>
                  </a:moveTo>
                  <a:lnTo>
                    <a:pt x="128015" y="704088"/>
                  </a:lnTo>
                  <a:lnTo>
                    <a:pt x="128015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85613" y="4476115"/>
            <a:ext cx="5981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latin typeface="Arial"/>
                <a:cs typeface="Arial"/>
              </a:rPr>
              <a:t>Logistic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25" dirty="0">
                <a:latin typeface="Arial"/>
                <a:cs typeface="Arial"/>
              </a:rPr>
              <a:t>Regression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SVM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0" dirty="0">
                <a:latin typeface="Arial"/>
                <a:cs typeface="Arial"/>
              </a:rPr>
              <a:t>and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45" dirty="0">
                <a:latin typeface="Arial"/>
                <a:cs typeface="Arial"/>
              </a:rPr>
              <a:t>KNN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10" dirty="0">
                <a:latin typeface="Arial"/>
                <a:cs typeface="Arial"/>
              </a:rPr>
              <a:t>have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the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same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25" dirty="0">
                <a:latin typeface="Arial"/>
                <a:cs typeface="Arial"/>
              </a:rPr>
              <a:t>confusion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05" dirty="0">
                <a:latin typeface="Arial"/>
                <a:cs typeface="Arial"/>
              </a:rPr>
              <a:t>matrix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05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results: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71859" y="6464680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5613" y="4690084"/>
            <a:ext cx="1695450" cy="8305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0" dirty="0">
                <a:latin typeface="Microsoft Sans Serif"/>
                <a:cs typeface="Microsoft Sans Serif"/>
              </a:rPr>
              <a:t>True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Positive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=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12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latin typeface="Microsoft Sans Serif"/>
                <a:cs typeface="Microsoft Sans Serif"/>
              </a:rPr>
              <a:t>False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Positive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=</a:t>
            </a:r>
            <a:r>
              <a:rPr sz="1400" spc="10" dirty="0">
                <a:latin typeface="Microsoft Sans Serif"/>
                <a:cs typeface="Microsoft Sans Serif"/>
              </a:rPr>
              <a:t> 0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0" dirty="0">
                <a:latin typeface="Microsoft Sans Serif"/>
                <a:cs typeface="Microsoft Sans Serif"/>
              </a:rPr>
              <a:t>True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Negative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=</a:t>
            </a:r>
            <a:r>
              <a:rPr sz="1400" spc="42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5613" y="5549290"/>
            <a:ext cx="1698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latin typeface="Microsoft Sans Serif"/>
                <a:cs typeface="Microsoft Sans Serif"/>
              </a:rPr>
              <a:t>False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Negative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=</a:t>
            </a:r>
            <a:r>
              <a:rPr sz="1400" spc="10" dirty="0">
                <a:latin typeface="Microsoft Sans Serif"/>
                <a:cs typeface="Microsoft Sans Serif"/>
              </a:rPr>
              <a:t> 3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988" y="505713"/>
            <a:ext cx="2698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Conclusions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1850" y="1531366"/>
            <a:ext cx="10485755" cy="128905"/>
            <a:chOff x="831850" y="1531366"/>
            <a:chExt cx="10485755" cy="128905"/>
          </a:xfrm>
        </p:grpSpPr>
        <p:sp>
          <p:nvSpPr>
            <p:cNvPr id="4" name="object 4"/>
            <p:cNvSpPr/>
            <p:nvPr/>
          </p:nvSpPr>
          <p:spPr>
            <a:xfrm>
              <a:off x="2714244" y="1635251"/>
              <a:ext cx="8602980" cy="18415"/>
            </a:xfrm>
            <a:custGeom>
              <a:avLst/>
              <a:gdLst/>
              <a:ahLst/>
              <a:cxnLst/>
              <a:rect l="l" t="t" r="r" b="b"/>
              <a:pathLst>
                <a:path w="8602980" h="18414">
                  <a:moveTo>
                    <a:pt x="860298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0" y="18288"/>
                  </a:lnTo>
                  <a:lnTo>
                    <a:pt x="8602980" y="18288"/>
                  </a:lnTo>
                  <a:lnTo>
                    <a:pt x="8602980" y="12192"/>
                  </a:lnTo>
                  <a:lnTo>
                    <a:pt x="860298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537716"/>
              <a:ext cx="1876425" cy="116205"/>
            </a:xfrm>
            <a:custGeom>
              <a:avLst/>
              <a:gdLst/>
              <a:ahLst/>
              <a:cxnLst/>
              <a:rect l="l" t="t" r="r" b="b"/>
              <a:pathLst>
                <a:path w="1876425" h="116205">
                  <a:moveTo>
                    <a:pt x="187604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1876044" y="115824"/>
                  </a:lnTo>
                  <a:lnTo>
                    <a:pt x="187604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1537716"/>
              <a:ext cx="1876425" cy="116205"/>
            </a:xfrm>
            <a:custGeom>
              <a:avLst/>
              <a:gdLst/>
              <a:ahLst/>
              <a:cxnLst/>
              <a:rect l="l" t="t" r="r" b="b"/>
              <a:pathLst>
                <a:path w="1876425" h="116205">
                  <a:moveTo>
                    <a:pt x="0" y="115824"/>
                  </a:moveTo>
                  <a:lnTo>
                    <a:pt x="1876044" y="115824"/>
                  </a:lnTo>
                  <a:lnTo>
                    <a:pt x="1876044" y="0"/>
                  </a:lnTo>
                  <a:lnTo>
                    <a:pt x="0" y="0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31391" y="3044951"/>
            <a:ext cx="1077595" cy="1077595"/>
            <a:chOff x="1231391" y="3044951"/>
            <a:chExt cx="1077595" cy="1077595"/>
          </a:xfrm>
        </p:grpSpPr>
        <p:sp>
          <p:nvSpPr>
            <p:cNvPr id="8" name="object 8"/>
            <p:cNvSpPr/>
            <p:nvPr/>
          </p:nvSpPr>
          <p:spPr>
            <a:xfrm>
              <a:off x="1231391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1437" y="3361003"/>
              <a:ext cx="439420" cy="427990"/>
            </a:xfrm>
            <a:custGeom>
              <a:avLst/>
              <a:gdLst/>
              <a:ahLst/>
              <a:cxnLst/>
              <a:rect l="l" t="t" r="r" b="b"/>
              <a:pathLst>
                <a:path w="439419" h="427989">
                  <a:moveTo>
                    <a:pt x="139852" y="300215"/>
                  </a:moveTo>
                  <a:lnTo>
                    <a:pt x="138353" y="292785"/>
                  </a:lnTo>
                  <a:lnTo>
                    <a:pt x="134264" y="286715"/>
                  </a:lnTo>
                  <a:lnTo>
                    <a:pt x="128206" y="282625"/>
                  </a:lnTo>
                  <a:lnTo>
                    <a:pt x="120777" y="281127"/>
                  </a:lnTo>
                  <a:lnTo>
                    <a:pt x="113360" y="282625"/>
                  </a:lnTo>
                  <a:lnTo>
                    <a:pt x="107302" y="286715"/>
                  </a:lnTo>
                  <a:lnTo>
                    <a:pt x="103212" y="292785"/>
                  </a:lnTo>
                  <a:lnTo>
                    <a:pt x="101714" y="300215"/>
                  </a:lnTo>
                  <a:lnTo>
                    <a:pt x="103212" y="307632"/>
                  </a:lnTo>
                  <a:lnTo>
                    <a:pt x="107302" y="313702"/>
                  </a:lnTo>
                  <a:lnTo>
                    <a:pt x="113360" y="317792"/>
                  </a:lnTo>
                  <a:lnTo>
                    <a:pt x="120777" y="319290"/>
                  </a:lnTo>
                  <a:lnTo>
                    <a:pt x="128206" y="317792"/>
                  </a:lnTo>
                  <a:lnTo>
                    <a:pt x="134264" y="313702"/>
                  </a:lnTo>
                  <a:lnTo>
                    <a:pt x="138353" y="307632"/>
                  </a:lnTo>
                  <a:lnTo>
                    <a:pt x="139852" y="300215"/>
                  </a:lnTo>
                  <a:close/>
                </a:path>
                <a:path w="439419" h="427989">
                  <a:moveTo>
                    <a:pt x="259054" y="242328"/>
                  </a:moveTo>
                  <a:lnTo>
                    <a:pt x="243738" y="255231"/>
                  </a:lnTo>
                  <a:lnTo>
                    <a:pt x="240931" y="260438"/>
                  </a:lnTo>
                  <a:lnTo>
                    <a:pt x="259054" y="242328"/>
                  </a:lnTo>
                  <a:close/>
                </a:path>
                <a:path w="439419" h="427989">
                  <a:moveTo>
                    <a:pt x="328371" y="172999"/>
                  </a:moveTo>
                  <a:lnTo>
                    <a:pt x="0" y="172999"/>
                  </a:lnTo>
                  <a:lnTo>
                    <a:pt x="0" y="427418"/>
                  </a:lnTo>
                  <a:lnTo>
                    <a:pt x="73952" y="427418"/>
                  </a:lnTo>
                  <a:lnTo>
                    <a:pt x="112115" y="389255"/>
                  </a:lnTo>
                  <a:lnTo>
                    <a:pt x="63563" y="389255"/>
                  </a:lnTo>
                  <a:lnTo>
                    <a:pt x="38138" y="363816"/>
                  </a:lnTo>
                  <a:lnTo>
                    <a:pt x="38138" y="236601"/>
                  </a:lnTo>
                  <a:lnTo>
                    <a:pt x="63563" y="211162"/>
                  </a:lnTo>
                  <a:lnTo>
                    <a:pt x="290207" y="211162"/>
                  </a:lnTo>
                  <a:lnTo>
                    <a:pt x="328371" y="172999"/>
                  </a:lnTo>
                  <a:close/>
                </a:path>
                <a:path w="439419" h="427989">
                  <a:moveTo>
                    <a:pt x="400634" y="100736"/>
                  </a:moveTo>
                  <a:lnTo>
                    <a:pt x="165277" y="147561"/>
                  </a:lnTo>
                  <a:lnTo>
                    <a:pt x="353809" y="147561"/>
                  </a:lnTo>
                  <a:lnTo>
                    <a:pt x="400634" y="100736"/>
                  </a:lnTo>
                  <a:close/>
                </a:path>
                <a:path w="439419" h="427989">
                  <a:moveTo>
                    <a:pt x="439280" y="62090"/>
                  </a:moveTo>
                  <a:lnTo>
                    <a:pt x="434543" y="50253"/>
                  </a:lnTo>
                  <a:lnTo>
                    <a:pt x="414464" y="0"/>
                  </a:lnTo>
                  <a:lnTo>
                    <a:pt x="72466" y="139928"/>
                  </a:lnTo>
                  <a:lnTo>
                    <a:pt x="268262" y="101130"/>
                  </a:lnTo>
                  <a:lnTo>
                    <a:pt x="393484" y="50253"/>
                  </a:lnTo>
                  <a:lnTo>
                    <a:pt x="403021" y="74422"/>
                  </a:lnTo>
                  <a:lnTo>
                    <a:pt x="432943" y="68427"/>
                  </a:lnTo>
                  <a:lnTo>
                    <a:pt x="439280" y="6209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4092" y="4414520"/>
            <a:ext cx="1852295" cy="4787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indent="-1905" algn="ctr">
              <a:lnSpc>
                <a:spcPct val="85000"/>
              </a:lnSpc>
              <a:spcBef>
                <a:spcPts val="300"/>
              </a:spcBef>
            </a:pP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successful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first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stage</a:t>
            </a:r>
            <a:r>
              <a:rPr sz="1100" spc="-10" dirty="0">
                <a:latin typeface="Microsoft Sans Serif"/>
                <a:cs typeface="Microsoft Sans Serif"/>
              </a:rPr>
              <a:t> return, </a:t>
            </a:r>
            <a:r>
              <a:rPr sz="1100" spc="-30" dirty="0">
                <a:latin typeface="Microsoft Sans Serif"/>
                <a:cs typeface="Microsoft Sans Serif"/>
              </a:rPr>
              <a:t>leads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to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huge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savings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in </a:t>
            </a:r>
            <a:r>
              <a:rPr sz="1100" spc="-10" dirty="0">
                <a:latin typeface="Microsoft Sans Serif"/>
                <a:cs typeface="Microsoft Sans Serif"/>
              </a:rPr>
              <a:t>terms </a:t>
            </a:r>
            <a:r>
              <a:rPr sz="1100" dirty="0">
                <a:latin typeface="Microsoft Sans Serif"/>
                <a:cs typeface="Microsoft Sans Serif"/>
              </a:rPr>
              <a:t>of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rockets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lunches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cost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28059" y="3044951"/>
            <a:ext cx="1077595" cy="1077595"/>
            <a:chOff x="3528059" y="3044951"/>
            <a:chExt cx="1077595" cy="1077595"/>
          </a:xfrm>
        </p:grpSpPr>
        <p:sp>
          <p:nvSpPr>
            <p:cNvPr id="12" name="object 12"/>
            <p:cNvSpPr/>
            <p:nvPr/>
          </p:nvSpPr>
          <p:spPr>
            <a:xfrm>
              <a:off x="3528059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7" y="0"/>
                  </a:moveTo>
                  <a:lnTo>
                    <a:pt x="320293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7" y="757174"/>
                  </a:lnTo>
                  <a:lnTo>
                    <a:pt x="10774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9240" y="3485537"/>
              <a:ext cx="130567" cy="1298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08768" y="3305035"/>
              <a:ext cx="441325" cy="432434"/>
            </a:xfrm>
            <a:custGeom>
              <a:avLst/>
              <a:gdLst/>
              <a:ahLst/>
              <a:cxnLst/>
              <a:rect l="l" t="t" r="r" b="b"/>
              <a:pathLst>
                <a:path w="441325" h="432435">
                  <a:moveTo>
                    <a:pt x="69926" y="244208"/>
                  </a:moveTo>
                  <a:lnTo>
                    <a:pt x="64236" y="238518"/>
                  </a:lnTo>
                  <a:lnTo>
                    <a:pt x="57213" y="238518"/>
                  </a:lnTo>
                  <a:lnTo>
                    <a:pt x="5689" y="238518"/>
                  </a:lnTo>
                  <a:lnTo>
                    <a:pt x="0" y="244208"/>
                  </a:lnTo>
                  <a:lnTo>
                    <a:pt x="0" y="258267"/>
                  </a:lnTo>
                  <a:lnTo>
                    <a:pt x="5689" y="263956"/>
                  </a:lnTo>
                  <a:lnTo>
                    <a:pt x="64236" y="263956"/>
                  </a:lnTo>
                  <a:lnTo>
                    <a:pt x="69926" y="258267"/>
                  </a:lnTo>
                  <a:lnTo>
                    <a:pt x="69926" y="244208"/>
                  </a:lnTo>
                  <a:close/>
                </a:path>
                <a:path w="441325" h="432435">
                  <a:moveTo>
                    <a:pt x="126301" y="388747"/>
                  </a:moveTo>
                  <a:lnTo>
                    <a:pt x="125679" y="380720"/>
                  </a:lnTo>
                  <a:lnTo>
                    <a:pt x="115582" y="372071"/>
                  </a:lnTo>
                  <a:lnTo>
                    <a:pt x="108572" y="372071"/>
                  </a:lnTo>
                  <a:lnTo>
                    <a:pt x="103809" y="376148"/>
                  </a:lnTo>
                  <a:lnTo>
                    <a:pt x="72339" y="407949"/>
                  </a:lnTo>
                  <a:lnTo>
                    <a:pt x="67005" y="412521"/>
                  </a:lnTo>
                  <a:lnTo>
                    <a:pt x="66382" y="420547"/>
                  </a:lnTo>
                  <a:lnTo>
                    <a:pt x="75514" y="431228"/>
                  </a:lnTo>
                  <a:lnTo>
                    <a:pt x="83540" y="431838"/>
                  </a:lnTo>
                  <a:lnTo>
                    <a:pt x="89839" y="426389"/>
                  </a:lnTo>
                  <a:lnTo>
                    <a:pt x="121729" y="394081"/>
                  </a:lnTo>
                  <a:lnTo>
                    <a:pt x="126301" y="388747"/>
                  </a:lnTo>
                  <a:close/>
                </a:path>
                <a:path w="441325" h="432435">
                  <a:moveTo>
                    <a:pt x="126657" y="112903"/>
                  </a:moveTo>
                  <a:lnTo>
                    <a:pt x="90258" y="76327"/>
                  </a:lnTo>
                  <a:lnTo>
                    <a:pt x="85051" y="71615"/>
                  </a:lnTo>
                  <a:lnTo>
                    <a:pt x="77012" y="72034"/>
                  </a:lnTo>
                  <a:lnTo>
                    <a:pt x="67919" y="82105"/>
                  </a:lnTo>
                  <a:lnTo>
                    <a:pt x="67945" y="89484"/>
                  </a:lnTo>
                  <a:lnTo>
                    <a:pt x="72339" y="94322"/>
                  </a:lnTo>
                  <a:lnTo>
                    <a:pt x="103809" y="125869"/>
                  </a:lnTo>
                  <a:lnTo>
                    <a:pt x="108762" y="130810"/>
                  </a:lnTo>
                  <a:lnTo>
                    <a:pt x="116776" y="130810"/>
                  </a:lnTo>
                  <a:lnTo>
                    <a:pt x="126657" y="120916"/>
                  </a:lnTo>
                  <a:lnTo>
                    <a:pt x="126657" y="112903"/>
                  </a:lnTo>
                  <a:close/>
                </a:path>
                <a:path w="441325" h="432435">
                  <a:moveTo>
                    <a:pt x="267360" y="5676"/>
                  </a:moveTo>
                  <a:lnTo>
                    <a:pt x="261670" y="0"/>
                  </a:lnTo>
                  <a:lnTo>
                    <a:pt x="247624" y="0"/>
                  </a:lnTo>
                  <a:lnTo>
                    <a:pt x="241935" y="5676"/>
                  </a:lnTo>
                  <a:lnTo>
                    <a:pt x="241935" y="64274"/>
                  </a:lnTo>
                  <a:lnTo>
                    <a:pt x="247624" y="69964"/>
                  </a:lnTo>
                  <a:lnTo>
                    <a:pt x="254647" y="69964"/>
                  </a:lnTo>
                  <a:lnTo>
                    <a:pt x="261670" y="69964"/>
                  </a:lnTo>
                  <a:lnTo>
                    <a:pt x="267360" y="64274"/>
                  </a:lnTo>
                  <a:lnTo>
                    <a:pt x="267360" y="5676"/>
                  </a:lnTo>
                  <a:close/>
                </a:path>
                <a:path w="441325" h="432435">
                  <a:moveTo>
                    <a:pt x="378942" y="157746"/>
                  </a:moveTo>
                  <a:lnTo>
                    <a:pt x="352094" y="131216"/>
                  </a:lnTo>
                  <a:lnTo>
                    <a:pt x="346214" y="125399"/>
                  </a:lnTo>
                  <a:lnTo>
                    <a:pt x="302945" y="103098"/>
                  </a:lnTo>
                  <a:lnTo>
                    <a:pt x="253250" y="94894"/>
                  </a:lnTo>
                  <a:lnTo>
                    <a:pt x="203555" y="103098"/>
                  </a:lnTo>
                  <a:lnTo>
                    <a:pt x="160286" y="125399"/>
                  </a:lnTo>
                  <a:lnTo>
                    <a:pt x="125984" y="159308"/>
                  </a:lnTo>
                  <a:lnTo>
                    <a:pt x="103149" y="202323"/>
                  </a:lnTo>
                  <a:lnTo>
                    <a:pt x="94335" y="251929"/>
                  </a:lnTo>
                  <a:lnTo>
                    <a:pt x="94335" y="257403"/>
                  </a:lnTo>
                  <a:lnTo>
                    <a:pt x="100901" y="299046"/>
                  </a:lnTo>
                  <a:lnTo>
                    <a:pt x="117170" y="336257"/>
                  </a:lnTo>
                  <a:lnTo>
                    <a:pt x="132981" y="357644"/>
                  </a:lnTo>
                  <a:lnTo>
                    <a:pt x="143979" y="371830"/>
                  </a:lnTo>
                  <a:lnTo>
                    <a:pt x="152019" y="384657"/>
                  </a:lnTo>
                  <a:lnTo>
                    <a:pt x="178752" y="357924"/>
                  </a:lnTo>
                  <a:lnTo>
                    <a:pt x="170446" y="345909"/>
                  </a:lnTo>
                  <a:lnTo>
                    <a:pt x="160312" y="332968"/>
                  </a:lnTo>
                  <a:lnTo>
                    <a:pt x="154063" y="325285"/>
                  </a:lnTo>
                  <a:lnTo>
                    <a:pt x="148526" y="317080"/>
                  </a:lnTo>
                  <a:lnTo>
                    <a:pt x="133565" y="278371"/>
                  </a:lnTo>
                  <a:lnTo>
                    <a:pt x="130975" y="251929"/>
                  </a:lnTo>
                  <a:lnTo>
                    <a:pt x="141122" y="205066"/>
                  </a:lnTo>
                  <a:lnTo>
                    <a:pt x="167398" y="166751"/>
                  </a:lnTo>
                  <a:lnTo>
                    <a:pt x="205981" y="140881"/>
                  </a:lnTo>
                  <a:lnTo>
                    <a:pt x="253060" y="131216"/>
                  </a:lnTo>
                  <a:lnTo>
                    <a:pt x="300139" y="140881"/>
                  </a:lnTo>
                  <a:lnTo>
                    <a:pt x="338721" y="166751"/>
                  </a:lnTo>
                  <a:lnTo>
                    <a:pt x="351421" y="185267"/>
                  </a:lnTo>
                  <a:lnTo>
                    <a:pt x="378942" y="157746"/>
                  </a:lnTo>
                  <a:close/>
                </a:path>
                <a:path w="441325" h="432435">
                  <a:moveTo>
                    <a:pt x="441248" y="90779"/>
                  </a:moveTo>
                  <a:lnTo>
                    <a:pt x="439940" y="82842"/>
                  </a:lnTo>
                  <a:lnTo>
                    <a:pt x="429742" y="75501"/>
                  </a:lnTo>
                  <a:lnTo>
                    <a:pt x="423659" y="75565"/>
                  </a:lnTo>
                  <a:lnTo>
                    <a:pt x="419227" y="78867"/>
                  </a:lnTo>
                  <a:lnTo>
                    <a:pt x="382511" y="115633"/>
                  </a:lnTo>
                  <a:lnTo>
                    <a:pt x="382511" y="123647"/>
                  </a:lnTo>
                  <a:lnTo>
                    <a:pt x="387438" y="128612"/>
                  </a:lnTo>
                  <a:lnTo>
                    <a:pt x="389953" y="130962"/>
                  </a:lnTo>
                  <a:lnTo>
                    <a:pt x="393293" y="132207"/>
                  </a:lnTo>
                  <a:lnTo>
                    <a:pt x="396722" y="132041"/>
                  </a:lnTo>
                  <a:lnTo>
                    <a:pt x="400113" y="132054"/>
                  </a:lnTo>
                  <a:lnTo>
                    <a:pt x="403364" y="130695"/>
                  </a:lnTo>
                  <a:lnTo>
                    <a:pt x="437146" y="96494"/>
                  </a:lnTo>
                  <a:lnTo>
                    <a:pt x="441248" y="9077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15233" y="4414520"/>
            <a:ext cx="2101215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85000"/>
              </a:lnSpc>
              <a:spcBef>
                <a:spcPts val="300"/>
              </a:spcBef>
            </a:pP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wide</a:t>
            </a:r>
            <a:r>
              <a:rPr sz="1100" spc="-20" dirty="0">
                <a:latin typeface="Microsoft Sans Serif"/>
                <a:cs typeface="Microsoft Sans Serif"/>
              </a:rPr>
              <a:t> range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of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attributes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affects </a:t>
            </a:r>
            <a:r>
              <a:rPr sz="1100" dirty="0">
                <a:latin typeface="Microsoft Sans Serif"/>
                <a:cs typeface="Microsoft Sans Serif"/>
              </a:rPr>
              <a:t>the </a:t>
            </a:r>
            <a:r>
              <a:rPr sz="1100" spc="-10" dirty="0">
                <a:latin typeface="Microsoft Sans Serif"/>
                <a:cs typeface="Microsoft Sans Serif"/>
              </a:rPr>
              <a:t>possibility </a:t>
            </a:r>
            <a:r>
              <a:rPr sz="1100" dirty="0">
                <a:latin typeface="Microsoft Sans Serif"/>
                <a:cs typeface="Microsoft Sans Serif"/>
              </a:rPr>
              <a:t>of a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successful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first </a:t>
            </a:r>
            <a:r>
              <a:rPr sz="1100" spc="-20" dirty="0">
                <a:latin typeface="Microsoft Sans Serif"/>
                <a:cs typeface="Microsoft Sans Serif"/>
              </a:rPr>
              <a:t>stage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return.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In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our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model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there </a:t>
            </a:r>
            <a:r>
              <a:rPr sz="1100" spc="-20" dirty="0">
                <a:latin typeface="Microsoft Sans Serif"/>
                <a:cs typeface="Microsoft Sans Serif"/>
              </a:rPr>
              <a:t>were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83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attributes</a:t>
            </a:r>
            <a:r>
              <a:rPr sz="1100" spc="-20" dirty="0">
                <a:latin typeface="Microsoft Sans Serif"/>
                <a:cs typeface="Microsoft Sans Serif"/>
              </a:rPr>
              <a:t> were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taken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into </a:t>
            </a:r>
            <a:r>
              <a:rPr sz="1100" spc="-10" dirty="0">
                <a:latin typeface="Microsoft Sans Serif"/>
                <a:cs typeface="Microsoft Sans Serif"/>
              </a:rPr>
              <a:t>consideration.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79008" y="3044951"/>
            <a:ext cx="1077595" cy="1077595"/>
            <a:chOff x="5779008" y="3044951"/>
            <a:chExt cx="1077595" cy="1077595"/>
          </a:xfrm>
        </p:grpSpPr>
        <p:sp>
          <p:nvSpPr>
            <p:cNvPr id="17" name="object 17"/>
            <p:cNvSpPr/>
            <p:nvPr/>
          </p:nvSpPr>
          <p:spPr>
            <a:xfrm>
              <a:off x="5779008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7" y="0"/>
                  </a:moveTo>
                  <a:lnTo>
                    <a:pt x="320293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3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7" y="757174"/>
                  </a:lnTo>
                  <a:lnTo>
                    <a:pt x="10774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57557" y="3329659"/>
              <a:ext cx="111760" cy="60325"/>
            </a:xfrm>
            <a:custGeom>
              <a:avLst/>
              <a:gdLst/>
              <a:ahLst/>
              <a:cxnLst/>
              <a:rect l="l" t="t" r="r" b="b"/>
              <a:pathLst>
                <a:path w="111759" h="60325">
                  <a:moveTo>
                    <a:pt x="99201" y="0"/>
                  </a:moveTo>
                  <a:lnTo>
                    <a:pt x="71610" y="2245"/>
                  </a:lnTo>
                  <a:lnTo>
                    <a:pt x="36731" y="8546"/>
                  </a:lnTo>
                  <a:lnTo>
                    <a:pt x="0" y="17351"/>
                  </a:lnTo>
                  <a:lnTo>
                    <a:pt x="13003" y="25689"/>
                  </a:lnTo>
                  <a:lnTo>
                    <a:pt x="26127" y="35398"/>
                  </a:lnTo>
                  <a:lnTo>
                    <a:pt x="39250" y="46419"/>
                  </a:lnTo>
                  <a:lnTo>
                    <a:pt x="53709" y="60227"/>
                  </a:lnTo>
                  <a:lnTo>
                    <a:pt x="111337" y="2742"/>
                  </a:lnTo>
                  <a:lnTo>
                    <a:pt x="99201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1368" y="3504576"/>
              <a:ext cx="155309" cy="1477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96923" y="3358459"/>
              <a:ext cx="296545" cy="323850"/>
            </a:xfrm>
            <a:custGeom>
              <a:avLst/>
              <a:gdLst/>
              <a:ahLst/>
              <a:cxnLst/>
              <a:rect l="l" t="t" r="r" b="b"/>
              <a:pathLst>
                <a:path w="296545" h="323850">
                  <a:moveTo>
                    <a:pt x="226222" y="0"/>
                  </a:moveTo>
                  <a:lnTo>
                    <a:pt x="166799" y="31562"/>
                  </a:lnTo>
                  <a:lnTo>
                    <a:pt x="135713" y="54469"/>
                  </a:lnTo>
                  <a:lnTo>
                    <a:pt x="104508" y="82683"/>
                  </a:lnTo>
                  <a:lnTo>
                    <a:pt x="65131" y="129560"/>
                  </a:lnTo>
                  <a:lnTo>
                    <a:pt x="36797" y="177598"/>
                  </a:lnTo>
                  <a:lnTo>
                    <a:pt x="17700" y="224140"/>
                  </a:lnTo>
                  <a:lnTo>
                    <a:pt x="6035" y="266529"/>
                  </a:lnTo>
                  <a:lnTo>
                    <a:pt x="0" y="302111"/>
                  </a:lnTo>
                  <a:lnTo>
                    <a:pt x="21486" y="323557"/>
                  </a:lnTo>
                  <a:lnTo>
                    <a:pt x="206730" y="138773"/>
                  </a:lnTo>
                  <a:lnTo>
                    <a:pt x="204556" y="137381"/>
                  </a:lnTo>
                  <a:lnTo>
                    <a:pt x="196311" y="124909"/>
                  </a:lnTo>
                  <a:lnTo>
                    <a:pt x="193563" y="110588"/>
                  </a:lnTo>
                  <a:lnTo>
                    <a:pt x="196311" y="96149"/>
                  </a:lnTo>
                  <a:lnTo>
                    <a:pt x="204556" y="83319"/>
                  </a:lnTo>
                  <a:lnTo>
                    <a:pt x="217052" y="75090"/>
                  </a:lnTo>
                  <a:lnTo>
                    <a:pt x="231400" y="72347"/>
                  </a:lnTo>
                  <a:lnTo>
                    <a:pt x="273321" y="72347"/>
                  </a:lnTo>
                  <a:lnTo>
                    <a:pt x="296421" y="49304"/>
                  </a:lnTo>
                  <a:lnTo>
                    <a:pt x="294408" y="47065"/>
                  </a:lnTo>
                  <a:lnTo>
                    <a:pt x="277033" y="31483"/>
                  </a:lnTo>
                  <a:lnTo>
                    <a:pt x="259598" y="18285"/>
                  </a:lnTo>
                  <a:lnTo>
                    <a:pt x="242522" y="7711"/>
                  </a:lnTo>
                  <a:lnTo>
                    <a:pt x="226222" y="0"/>
                  </a:lnTo>
                  <a:close/>
                </a:path>
                <a:path w="296545" h="323850">
                  <a:moveTo>
                    <a:pt x="273321" y="72347"/>
                  </a:moveTo>
                  <a:lnTo>
                    <a:pt x="231400" y="72347"/>
                  </a:lnTo>
                  <a:lnTo>
                    <a:pt x="245867" y="75090"/>
                  </a:lnTo>
                  <a:lnTo>
                    <a:pt x="258722" y="83319"/>
                  </a:lnTo>
                  <a:lnTo>
                    <a:pt x="260128" y="85507"/>
                  </a:lnTo>
                  <a:lnTo>
                    <a:pt x="273321" y="72347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3321" y="3684988"/>
              <a:ext cx="75012" cy="8829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432552" y="4414520"/>
            <a:ext cx="177038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1905" algn="ctr">
              <a:lnSpc>
                <a:spcPct val="85000"/>
              </a:lnSpc>
              <a:spcBef>
                <a:spcPts val="300"/>
              </a:spcBef>
            </a:pPr>
            <a:r>
              <a:rPr sz="1100" spc="-80" dirty="0">
                <a:latin typeface="Microsoft Sans Serif"/>
                <a:cs typeface="Microsoft Sans Serif"/>
              </a:rPr>
              <a:t>SpaceX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Falcon9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launch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sites were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all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close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to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highway, </a:t>
            </a:r>
            <a:r>
              <a:rPr sz="1100" spc="-30" dirty="0">
                <a:latin typeface="Microsoft Sans Serif"/>
                <a:cs typeface="Microsoft Sans Serif"/>
              </a:rPr>
              <a:t>railway,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and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coastline </a:t>
            </a:r>
            <a:r>
              <a:rPr sz="1100" spc="-20" dirty="0">
                <a:latin typeface="Microsoft Sans Serif"/>
                <a:cs typeface="Microsoft Sans Serif"/>
              </a:rPr>
              <a:t>proximities, which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aimed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in </a:t>
            </a:r>
            <a:r>
              <a:rPr sz="1100" spc="-10" dirty="0">
                <a:latin typeface="Microsoft Sans Serif"/>
                <a:cs typeface="Microsoft Sans Serif"/>
              </a:rPr>
              <a:t>transportation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cost-</a:t>
            </a:r>
            <a:r>
              <a:rPr sz="1100" spc="-10" dirty="0">
                <a:latin typeface="Microsoft Sans Serif"/>
                <a:cs typeface="Microsoft Sans Serif"/>
              </a:rPr>
              <a:t>reduction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854695" y="3044951"/>
            <a:ext cx="1077595" cy="1077595"/>
            <a:chOff x="7854695" y="3044951"/>
            <a:chExt cx="1077595" cy="1077595"/>
          </a:xfrm>
        </p:grpSpPr>
        <p:sp>
          <p:nvSpPr>
            <p:cNvPr id="24" name="object 24"/>
            <p:cNvSpPr/>
            <p:nvPr/>
          </p:nvSpPr>
          <p:spPr>
            <a:xfrm>
              <a:off x="7854695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7022" y="3362286"/>
              <a:ext cx="438150" cy="436880"/>
            </a:xfrm>
            <a:custGeom>
              <a:avLst/>
              <a:gdLst/>
              <a:ahLst/>
              <a:cxnLst/>
              <a:rect l="l" t="t" r="r" b="b"/>
              <a:pathLst>
                <a:path w="438150" h="436879">
                  <a:moveTo>
                    <a:pt x="38227" y="0"/>
                  </a:moveTo>
                  <a:lnTo>
                    <a:pt x="0" y="0"/>
                  </a:lnTo>
                  <a:lnTo>
                    <a:pt x="0" y="436524"/>
                  </a:lnTo>
                  <a:lnTo>
                    <a:pt x="38227" y="398386"/>
                  </a:lnTo>
                  <a:lnTo>
                    <a:pt x="38227" y="0"/>
                  </a:lnTo>
                  <a:close/>
                </a:path>
                <a:path w="438150" h="436879">
                  <a:moveTo>
                    <a:pt x="172046" y="241681"/>
                  </a:moveTo>
                  <a:lnTo>
                    <a:pt x="76466" y="241681"/>
                  </a:lnTo>
                  <a:lnTo>
                    <a:pt x="76466" y="360235"/>
                  </a:lnTo>
                  <a:lnTo>
                    <a:pt x="172046" y="264896"/>
                  </a:lnTo>
                  <a:lnTo>
                    <a:pt x="172046" y="241681"/>
                  </a:lnTo>
                  <a:close/>
                </a:path>
                <a:path w="438150" h="436879">
                  <a:moveTo>
                    <a:pt x="280390" y="0"/>
                  </a:moveTo>
                  <a:lnTo>
                    <a:pt x="192824" y="0"/>
                  </a:lnTo>
                  <a:lnTo>
                    <a:pt x="227622" y="34721"/>
                  </a:lnTo>
                  <a:lnTo>
                    <a:pt x="73850" y="188188"/>
                  </a:lnTo>
                  <a:lnTo>
                    <a:pt x="91821" y="206133"/>
                  </a:lnTo>
                  <a:lnTo>
                    <a:pt x="245592" y="52717"/>
                  </a:lnTo>
                  <a:lnTo>
                    <a:pt x="280390" y="87388"/>
                  </a:lnTo>
                  <a:lnTo>
                    <a:pt x="280390" y="0"/>
                  </a:lnTo>
                  <a:close/>
                </a:path>
                <a:path w="438150" h="436879">
                  <a:moveTo>
                    <a:pt x="305879" y="127203"/>
                  </a:moveTo>
                  <a:lnTo>
                    <a:pt x="210286" y="127203"/>
                  </a:lnTo>
                  <a:lnTo>
                    <a:pt x="210286" y="226745"/>
                  </a:lnTo>
                  <a:lnTo>
                    <a:pt x="305879" y="131406"/>
                  </a:lnTo>
                  <a:lnTo>
                    <a:pt x="305879" y="127203"/>
                  </a:lnTo>
                  <a:close/>
                </a:path>
                <a:path w="438150" h="436879">
                  <a:moveTo>
                    <a:pt x="437603" y="0"/>
                  </a:moveTo>
                  <a:lnTo>
                    <a:pt x="344106" y="0"/>
                  </a:lnTo>
                  <a:lnTo>
                    <a:pt x="344106" y="93256"/>
                  </a:lnTo>
                  <a:lnTo>
                    <a:pt x="43760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00873" y="4414520"/>
            <a:ext cx="178435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indent="-635" algn="ctr">
              <a:lnSpc>
                <a:spcPct val="85000"/>
              </a:lnSpc>
              <a:spcBef>
                <a:spcPts val="300"/>
              </a:spcBef>
            </a:pPr>
            <a:r>
              <a:rPr sz="1100" dirty="0">
                <a:latin typeface="Microsoft Sans Serif"/>
                <a:cs typeface="Microsoft Sans Serif"/>
              </a:rPr>
              <a:t>insight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requires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further </a:t>
            </a:r>
            <a:r>
              <a:rPr sz="1100" spc="-20" dirty="0">
                <a:latin typeface="Microsoft Sans Serif"/>
                <a:cs typeface="Microsoft Sans Serif"/>
              </a:rPr>
              <a:t>investigation.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-80" dirty="0">
                <a:latin typeface="Microsoft Sans Serif"/>
                <a:cs typeface="Microsoft Sans Serif"/>
              </a:rPr>
              <a:t>SpaceX</a:t>
            </a:r>
            <a:r>
              <a:rPr sz="1100" spc="50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success </a:t>
            </a:r>
            <a:r>
              <a:rPr sz="1100" dirty="0">
                <a:latin typeface="Microsoft Sans Serif"/>
                <a:cs typeface="Microsoft Sans Serif"/>
              </a:rPr>
              <a:t>rate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increased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with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years, </a:t>
            </a:r>
            <a:r>
              <a:rPr sz="1100" spc="-145" dirty="0">
                <a:latin typeface="Microsoft Sans Serif"/>
                <a:cs typeface="Microsoft Sans Serif"/>
              </a:rPr>
              <a:t>KSC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105" dirty="0">
                <a:latin typeface="Microsoft Sans Serif"/>
                <a:cs typeface="Microsoft Sans Serif"/>
              </a:rPr>
              <a:t>LC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225" dirty="0">
                <a:latin typeface="Microsoft Sans Serif"/>
                <a:cs typeface="Microsoft Sans Serif"/>
              </a:rPr>
              <a:t>–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39A site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is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the </a:t>
            </a:r>
            <a:r>
              <a:rPr sz="1100" spc="-10" dirty="0">
                <a:latin typeface="Microsoft Sans Serif"/>
                <a:cs typeface="Microsoft Sans Serif"/>
              </a:rPr>
              <a:t>highest</a:t>
            </a:r>
            <a:r>
              <a:rPr sz="1100" dirty="0">
                <a:latin typeface="Microsoft Sans Serif"/>
                <a:cs typeface="Microsoft Sans Serif"/>
              </a:rPr>
              <a:t> in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success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rate.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30383" y="3044951"/>
            <a:ext cx="1077595" cy="1077595"/>
            <a:chOff x="9930383" y="3044951"/>
            <a:chExt cx="1077595" cy="1077595"/>
          </a:xfrm>
        </p:grpSpPr>
        <p:sp>
          <p:nvSpPr>
            <p:cNvPr id="28" name="object 28"/>
            <p:cNvSpPr/>
            <p:nvPr/>
          </p:nvSpPr>
          <p:spPr>
            <a:xfrm>
              <a:off x="9930383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6533" y="3476760"/>
              <a:ext cx="145062" cy="1447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212514" y="3386454"/>
              <a:ext cx="441959" cy="374015"/>
            </a:xfrm>
            <a:custGeom>
              <a:avLst/>
              <a:gdLst/>
              <a:ahLst/>
              <a:cxnLst/>
              <a:rect l="l" t="t" r="r" b="b"/>
              <a:pathLst>
                <a:path w="441959" h="374014">
                  <a:moveTo>
                    <a:pt x="106248" y="346468"/>
                  </a:moveTo>
                  <a:lnTo>
                    <a:pt x="78422" y="371436"/>
                  </a:lnTo>
                  <a:lnTo>
                    <a:pt x="78892" y="373748"/>
                  </a:lnTo>
                  <a:lnTo>
                    <a:pt x="106248" y="346468"/>
                  </a:lnTo>
                  <a:close/>
                </a:path>
                <a:path w="441959" h="374014">
                  <a:moveTo>
                    <a:pt x="396481" y="56946"/>
                  </a:moveTo>
                  <a:lnTo>
                    <a:pt x="394220" y="55422"/>
                  </a:lnTo>
                  <a:lnTo>
                    <a:pt x="384302" y="53416"/>
                  </a:lnTo>
                  <a:lnTo>
                    <a:pt x="374383" y="55422"/>
                  </a:lnTo>
                  <a:lnTo>
                    <a:pt x="366280" y="60871"/>
                  </a:lnTo>
                  <a:lnTo>
                    <a:pt x="360819" y="68961"/>
                  </a:lnTo>
                  <a:lnTo>
                    <a:pt x="358813" y="78867"/>
                  </a:lnTo>
                  <a:lnTo>
                    <a:pt x="360819" y="88760"/>
                  </a:lnTo>
                  <a:lnTo>
                    <a:pt x="362331" y="91008"/>
                  </a:lnTo>
                  <a:lnTo>
                    <a:pt x="396481" y="56946"/>
                  </a:lnTo>
                  <a:close/>
                </a:path>
                <a:path w="441959" h="374014">
                  <a:moveTo>
                    <a:pt x="441794" y="11747"/>
                  </a:moveTo>
                  <a:lnTo>
                    <a:pt x="416534" y="3886"/>
                  </a:lnTo>
                  <a:lnTo>
                    <a:pt x="372833" y="0"/>
                  </a:lnTo>
                  <a:lnTo>
                    <a:pt x="326542" y="3530"/>
                  </a:lnTo>
                  <a:lnTo>
                    <a:pt x="278282" y="13982"/>
                  </a:lnTo>
                  <a:lnTo>
                    <a:pt x="229184" y="31127"/>
                  </a:lnTo>
                  <a:lnTo>
                    <a:pt x="180390" y="54698"/>
                  </a:lnTo>
                  <a:lnTo>
                    <a:pt x="131826" y="84569"/>
                  </a:lnTo>
                  <a:lnTo>
                    <a:pt x="89827" y="117716"/>
                  </a:lnTo>
                  <a:lnTo>
                    <a:pt x="55003" y="153098"/>
                  </a:lnTo>
                  <a:lnTo>
                    <a:pt x="28003" y="189687"/>
                  </a:lnTo>
                  <a:lnTo>
                    <a:pt x="9461" y="226453"/>
                  </a:lnTo>
                  <a:lnTo>
                    <a:pt x="0" y="262382"/>
                  </a:lnTo>
                  <a:lnTo>
                    <a:pt x="254" y="296418"/>
                  </a:lnTo>
                  <a:lnTo>
                    <a:pt x="19342" y="339902"/>
                  </a:lnTo>
                  <a:lnTo>
                    <a:pt x="53568" y="368249"/>
                  </a:lnTo>
                  <a:lnTo>
                    <a:pt x="56045" y="355460"/>
                  </a:lnTo>
                  <a:lnTo>
                    <a:pt x="58496" y="349554"/>
                  </a:lnTo>
                  <a:lnTo>
                    <a:pt x="61861" y="344081"/>
                  </a:lnTo>
                  <a:lnTo>
                    <a:pt x="53263" y="338366"/>
                  </a:lnTo>
                  <a:lnTo>
                    <a:pt x="45681" y="331685"/>
                  </a:lnTo>
                  <a:lnTo>
                    <a:pt x="39179" y="324053"/>
                  </a:lnTo>
                  <a:lnTo>
                    <a:pt x="33820" y="315468"/>
                  </a:lnTo>
                  <a:lnTo>
                    <a:pt x="25260" y="285661"/>
                  </a:lnTo>
                  <a:lnTo>
                    <a:pt x="28905" y="251815"/>
                  </a:lnTo>
                  <a:lnTo>
                    <a:pt x="43738" y="215468"/>
                  </a:lnTo>
                  <a:lnTo>
                    <a:pt x="68681" y="178181"/>
                  </a:lnTo>
                  <a:lnTo>
                    <a:pt x="102704" y="141528"/>
                  </a:lnTo>
                  <a:lnTo>
                    <a:pt x="144741" y="107061"/>
                  </a:lnTo>
                  <a:lnTo>
                    <a:pt x="193763" y="76314"/>
                  </a:lnTo>
                  <a:lnTo>
                    <a:pt x="239687" y="54317"/>
                  </a:lnTo>
                  <a:lnTo>
                    <a:pt x="285851" y="38163"/>
                  </a:lnTo>
                  <a:lnTo>
                    <a:pt x="331050" y="28194"/>
                  </a:lnTo>
                  <a:lnTo>
                    <a:pt x="374103" y="24803"/>
                  </a:lnTo>
                  <a:lnTo>
                    <a:pt x="410921" y="27851"/>
                  </a:lnTo>
                  <a:lnTo>
                    <a:pt x="422313" y="31178"/>
                  </a:lnTo>
                  <a:lnTo>
                    <a:pt x="441794" y="11747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5922" y="3547358"/>
              <a:ext cx="68561" cy="1497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86670" y="4414520"/>
            <a:ext cx="1564005" cy="3359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20979" marR="5080" indent="-208915">
              <a:lnSpc>
                <a:spcPts val="1120"/>
              </a:lnSpc>
              <a:spcBef>
                <a:spcPts val="305"/>
              </a:spcBef>
            </a:pPr>
            <a:r>
              <a:rPr sz="1100" dirty="0">
                <a:latin typeface="Microsoft Sans Serif"/>
                <a:cs typeface="Microsoft Sans Serif"/>
              </a:rPr>
              <a:t>Orbit</a:t>
            </a:r>
            <a:r>
              <a:rPr sz="1100" spc="-5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and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booster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version </a:t>
            </a:r>
            <a:r>
              <a:rPr sz="1100" spc="-20" dirty="0">
                <a:latin typeface="Microsoft Sans Serif"/>
                <a:cs typeface="Microsoft Sans Serif"/>
              </a:rPr>
              <a:t>affect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60" dirty="0">
                <a:latin typeface="Microsoft Sans Serif"/>
                <a:cs typeface="Microsoft Sans Serif"/>
              </a:rPr>
              <a:t>success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rate.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71859" y="6464680"/>
            <a:ext cx="2444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8584"/>
            <a:ext cx="4645660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25" dirty="0">
                <a:solidFill>
                  <a:srgbClr val="252525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52525"/>
                </a:solidFill>
                <a:latin typeface="Microsoft Sans Serif"/>
                <a:cs typeface="Microsoft Sans Serif"/>
              </a:rPr>
              <a:t>API</a:t>
            </a:r>
            <a:r>
              <a:rPr sz="1800" spc="-2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52525"/>
                </a:solidFill>
                <a:latin typeface="Microsoft Sans Serif"/>
                <a:cs typeface="Microsoft Sans Serif"/>
              </a:rPr>
              <a:t>URL</a:t>
            </a:r>
            <a:r>
              <a:rPr sz="1800" spc="5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”Click</a:t>
            </a:r>
            <a:r>
              <a:rPr sz="18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Here“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25" dirty="0">
                <a:solidFill>
                  <a:srgbClr val="252525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52525"/>
                </a:solidFill>
                <a:latin typeface="Microsoft Sans Serif"/>
                <a:cs typeface="Microsoft Sans Serif"/>
              </a:rPr>
              <a:t>Static</a:t>
            </a:r>
            <a:r>
              <a:rPr sz="1800" spc="-9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52525"/>
                </a:solidFill>
                <a:latin typeface="Microsoft Sans Serif"/>
                <a:cs typeface="Microsoft Sans Serif"/>
              </a:rPr>
              <a:t>Wikipedia</a:t>
            </a:r>
            <a:r>
              <a:rPr sz="1800" spc="-3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52525"/>
                </a:solidFill>
                <a:latin typeface="Microsoft Sans Serif"/>
                <a:cs typeface="Microsoft Sans Serif"/>
              </a:rPr>
              <a:t>URL</a:t>
            </a:r>
            <a:r>
              <a:rPr sz="1800" spc="5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”Click</a:t>
            </a:r>
            <a:r>
              <a:rPr sz="18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Here“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25" dirty="0">
                <a:solidFill>
                  <a:srgbClr val="252525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52525"/>
                </a:solidFill>
                <a:latin typeface="Microsoft Sans Serif"/>
                <a:cs typeface="Microsoft Sans Serif"/>
              </a:rPr>
              <a:t>data</a:t>
            </a:r>
            <a:r>
              <a:rPr sz="1800" spc="-7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Microsoft Sans Serif"/>
                <a:cs typeface="Microsoft Sans Serif"/>
              </a:rPr>
              <a:t>used</a:t>
            </a:r>
            <a:r>
              <a:rPr sz="1800" spc="-5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52525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Microsoft Sans Serif"/>
                <a:cs typeface="Microsoft Sans Serif"/>
              </a:rPr>
              <a:t>ML </a:t>
            </a:r>
            <a:r>
              <a:rPr sz="1800" dirty="0">
                <a:solidFill>
                  <a:srgbClr val="252525"/>
                </a:solidFill>
                <a:latin typeface="Microsoft Sans Serif"/>
                <a:cs typeface="Microsoft Sans Serif"/>
              </a:rPr>
              <a:t>training</a:t>
            </a:r>
            <a:r>
              <a:rPr sz="1800" spc="-1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“Click</a:t>
            </a:r>
            <a:r>
              <a:rPr sz="18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Here”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Methodology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480" y="1324260"/>
            <a:ext cx="557974" cy="5579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2935" y="1257427"/>
            <a:ext cx="8347075" cy="4782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6065" algn="l"/>
              </a:tabLst>
            </a:pP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Methodology: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collected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4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addition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Wikipedia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webpages.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buAutoNum type="arabicPlain" startAt="2"/>
              <a:tabLst>
                <a:tab pos="266065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wrangling:</a:t>
            </a:r>
            <a:endParaRPr sz="1600">
              <a:latin typeface="Microsoft Sans Serif"/>
              <a:cs typeface="Microsoft Sans Serif"/>
            </a:endParaRPr>
          </a:p>
          <a:p>
            <a:pPr marL="12700" marR="102235">
              <a:lnSpc>
                <a:spcPct val="100000"/>
              </a:lnSpc>
              <a:spcBef>
                <a:spcPts val="1410"/>
              </a:spcBef>
            </a:pP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preprocessed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Panadas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NumPy,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some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main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technique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used:</a:t>
            </a: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OneHot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encoding,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removal,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normalization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standardization.</a:t>
            </a:r>
            <a:endParaRPr sz="140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spcBef>
                <a:spcPts val="1130"/>
              </a:spcBef>
              <a:buAutoNum type="arabicPlain" startAt="3"/>
              <a:tabLst>
                <a:tab pos="266065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(EDA)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libraries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such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as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seaborn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matplotlib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visualization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quires.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buAutoNum type="arabicPlain" startAt="4"/>
              <a:tabLst>
                <a:tab pos="266065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visual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48CA"/>
              </a:buClr>
              <a:buFont typeface="Microsoft Sans Serif"/>
              <a:buAutoNum type="arabicPlain" startAt="4"/>
            </a:pPr>
            <a:endParaRPr sz="1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following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libraries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Folium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Plotly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spcBef>
                <a:spcPts val="5"/>
              </a:spcBef>
              <a:buAutoNum type="arabicPlain" startAt="5"/>
              <a:tabLst>
                <a:tab pos="266065" algn="l"/>
              </a:tabLst>
            </a:pP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48CA"/>
              </a:buClr>
              <a:buFont typeface="Microsoft Sans Serif"/>
              <a:buAutoNum type="arabicPlain" startAt="5"/>
            </a:pPr>
            <a:endParaRPr sz="155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Starting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splitting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into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</a:t>
            </a:r>
            <a:r>
              <a:rPr sz="14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767070"/>
              </a:buClr>
              <a:buFont typeface="Arial"/>
              <a:buChar char="•"/>
            </a:pPr>
            <a:endParaRPr sz="15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Identifying</a:t>
            </a:r>
            <a:r>
              <a:rPr sz="14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tuning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Grid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Search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0389" y="6234785"/>
            <a:ext cx="6643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Adopting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purpose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deployment.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240" y="4014692"/>
            <a:ext cx="596455" cy="5964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572" y="3174492"/>
            <a:ext cx="615696" cy="5486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4293" y="2232660"/>
            <a:ext cx="500253" cy="6141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572" y="4881371"/>
            <a:ext cx="591645" cy="615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1181" y="1356486"/>
            <a:ext cx="9163685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7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We</a:t>
            </a:r>
            <a:r>
              <a:rPr sz="1800" u="sng" spc="5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have</a:t>
            </a:r>
            <a:r>
              <a:rPr sz="1800" u="sng" spc="-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collected</a:t>
            </a:r>
            <a:r>
              <a:rPr sz="1800" u="sng" spc="-7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sng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1800" u="sng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from</a:t>
            </a:r>
            <a:r>
              <a:rPr sz="18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two</a:t>
            </a:r>
            <a:r>
              <a:rPr sz="18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main</a:t>
            </a:r>
            <a:r>
              <a:rPr sz="18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sources:</a:t>
            </a:r>
            <a:endParaRPr sz="18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95" dirty="0">
                <a:latin typeface="Microsoft Sans Serif"/>
                <a:cs typeface="Microsoft Sans Serif"/>
              </a:rPr>
              <a:t>SpaceX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API:</a:t>
            </a:r>
            <a:r>
              <a:rPr sz="1400" spc="20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Open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launch,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rocket,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core,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capsule,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starlink,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launchpad,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pad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data.</a:t>
            </a:r>
            <a:endParaRPr sz="1400">
              <a:latin typeface="Microsoft Sans Serif"/>
              <a:cs typeface="Microsoft Sans Serif"/>
            </a:endParaRPr>
          </a:p>
          <a:p>
            <a:pPr marL="698500" marR="76200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35" dirty="0">
                <a:latin typeface="Microsoft Sans Serif"/>
                <a:cs typeface="Microsoft Sans Serif"/>
              </a:rPr>
              <a:t>Wikipedia: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is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free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online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encyclopedia,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edited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volunteers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around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world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hosted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Wikimedia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Foundation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800" u="sng" spc="-10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sng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Process</a:t>
            </a:r>
            <a:r>
              <a:rPr sz="18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of</a:t>
            </a:r>
            <a:r>
              <a:rPr sz="18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1800" u="sng" spc="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collection: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Data</a:t>
            </a:r>
            <a:r>
              <a:rPr spc="-21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3269" y="4417821"/>
            <a:ext cx="1470025" cy="713740"/>
            <a:chOff x="763269" y="4417821"/>
            <a:chExt cx="1470025" cy="713740"/>
          </a:xfrm>
        </p:grpSpPr>
        <p:sp>
          <p:nvSpPr>
            <p:cNvPr id="5" name="object 5"/>
            <p:cNvSpPr/>
            <p:nvPr/>
          </p:nvSpPr>
          <p:spPr>
            <a:xfrm>
              <a:off x="769619" y="4424171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4" y="0"/>
                  </a:moveTo>
                  <a:lnTo>
                    <a:pt x="116839" y="0"/>
                  </a:lnTo>
                  <a:lnTo>
                    <a:pt x="71360" y="9183"/>
                  </a:lnTo>
                  <a:lnTo>
                    <a:pt x="34221" y="34226"/>
                  </a:lnTo>
                  <a:lnTo>
                    <a:pt x="9181" y="71366"/>
                  </a:lnTo>
                  <a:lnTo>
                    <a:pt x="0" y="116839"/>
                  </a:lnTo>
                  <a:lnTo>
                    <a:pt x="0" y="584200"/>
                  </a:lnTo>
                  <a:lnTo>
                    <a:pt x="9181" y="629673"/>
                  </a:lnTo>
                  <a:lnTo>
                    <a:pt x="34221" y="666813"/>
                  </a:lnTo>
                  <a:lnTo>
                    <a:pt x="71360" y="691856"/>
                  </a:lnTo>
                  <a:lnTo>
                    <a:pt x="116839" y="701039"/>
                  </a:lnTo>
                  <a:lnTo>
                    <a:pt x="1340104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200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9619" y="4424171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1" y="71366"/>
                  </a:lnTo>
                  <a:lnTo>
                    <a:pt x="34221" y="34226"/>
                  </a:lnTo>
                  <a:lnTo>
                    <a:pt x="71360" y="9183"/>
                  </a:lnTo>
                  <a:lnTo>
                    <a:pt x="116839" y="0"/>
                  </a:lnTo>
                  <a:lnTo>
                    <a:pt x="1340104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200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4" y="701039"/>
                  </a:lnTo>
                  <a:lnTo>
                    <a:pt x="116839" y="701039"/>
                  </a:lnTo>
                  <a:lnTo>
                    <a:pt x="71360" y="691856"/>
                  </a:lnTo>
                  <a:lnTo>
                    <a:pt x="34221" y="666813"/>
                  </a:lnTo>
                  <a:lnTo>
                    <a:pt x="9181" y="629673"/>
                  </a:lnTo>
                  <a:lnTo>
                    <a:pt x="0" y="584200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2367" y="4570933"/>
            <a:ext cx="1173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</a:t>
            </a:r>
            <a:endParaRPr sz="1200">
              <a:latin typeface="Microsoft Sans Serif"/>
              <a:cs typeface="Microsoft Sans Serif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Watson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70201" y="4141089"/>
            <a:ext cx="1222375" cy="570865"/>
          </a:xfrm>
          <a:custGeom>
            <a:avLst/>
            <a:gdLst/>
            <a:ahLst/>
            <a:cxnLst/>
            <a:rect l="l" t="t" r="r" b="b"/>
            <a:pathLst>
              <a:path w="1222375" h="570864">
                <a:moveTo>
                  <a:pt x="1150039" y="28797"/>
                </a:moveTo>
                <a:lnTo>
                  <a:pt x="0" y="558927"/>
                </a:lnTo>
                <a:lnTo>
                  <a:pt x="5334" y="570357"/>
                </a:lnTo>
                <a:lnTo>
                  <a:pt x="1155363" y="40357"/>
                </a:lnTo>
                <a:lnTo>
                  <a:pt x="1150039" y="28797"/>
                </a:lnTo>
                <a:close/>
              </a:path>
              <a:path w="1222375" h="570864">
                <a:moveTo>
                  <a:pt x="1205212" y="23494"/>
                </a:moveTo>
                <a:lnTo>
                  <a:pt x="1161541" y="23494"/>
                </a:lnTo>
                <a:lnTo>
                  <a:pt x="1166876" y="35052"/>
                </a:lnTo>
                <a:lnTo>
                  <a:pt x="1155363" y="40357"/>
                </a:lnTo>
                <a:lnTo>
                  <a:pt x="1168653" y="69215"/>
                </a:lnTo>
                <a:lnTo>
                  <a:pt x="1205212" y="23494"/>
                </a:lnTo>
                <a:close/>
              </a:path>
              <a:path w="1222375" h="570864">
                <a:moveTo>
                  <a:pt x="1161541" y="23494"/>
                </a:moveTo>
                <a:lnTo>
                  <a:pt x="1150039" y="28797"/>
                </a:lnTo>
                <a:lnTo>
                  <a:pt x="1155363" y="40357"/>
                </a:lnTo>
                <a:lnTo>
                  <a:pt x="1166876" y="35052"/>
                </a:lnTo>
                <a:lnTo>
                  <a:pt x="1161541" y="23494"/>
                </a:lnTo>
                <a:close/>
              </a:path>
              <a:path w="1222375" h="570864">
                <a:moveTo>
                  <a:pt x="1136777" y="0"/>
                </a:moveTo>
                <a:lnTo>
                  <a:pt x="1150039" y="28797"/>
                </a:lnTo>
                <a:lnTo>
                  <a:pt x="1161541" y="23494"/>
                </a:lnTo>
                <a:lnTo>
                  <a:pt x="1205212" y="23494"/>
                </a:lnTo>
                <a:lnTo>
                  <a:pt x="1221866" y="2667"/>
                </a:lnTo>
                <a:lnTo>
                  <a:pt x="1136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6264" y="4910454"/>
            <a:ext cx="1221740" cy="436880"/>
          </a:xfrm>
          <a:custGeom>
            <a:avLst/>
            <a:gdLst/>
            <a:ahLst/>
            <a:cxnLst/>
            <a:rect l="l" t="t" r="r" b="b"/>
            <a:pathLst>
              <a:path w="1221739" h="436879">
                <a:moveTo>
                  <a:pt x="1147092" y="406325"/>
                </a:moveTo>
                <a:lnTo>
                  <a:pt x="1136777" y="436372"/>
                </a:lnTo>
                <a:lnTo>
                  <a:pt x="1221232" y="425069"/>
                </a:lnTo>
                <a:lnTo>
                  <a:pt x="1206901" y="410464"/>
                </a:lnTo>
                <a:lnTo>
                  <a:pt x="1159128" y="410464"/>
                </a:lnTo>
                <a:lnTo>
                  <a:pt x="1147092" y="406325"/>
                </a:lnTo>
                <a:close/>
              </a:path>
              <a:path w="1221739" h="436879">
                <a:moveTo>
                  <a:pt x="1151225" y="394285"/>
                </a:moveTo>
                <a:lnTo>
                  <a:pt x="1147092" y="406325"/>
                </a:lnTo>
                <a:lnTo>
                  <a:pt x="1159128" y="410464"/>
                </a:lnTo>
                <a:lnTo>
                  <a:pt x="1163193" y="398399"/>
                </a:lnTo>
                <a:lnTo>
                  <a:pt x="1151225" y="394285"/>
                </a:lnTo>
                <a:close/>
              </a:path>
              <a:path w="1221739" h="436879">
                <a:moveTo>
                  <a:pt x="1161541" y="364236"/>
                </a:moveTo>
                <a:lnTo>
                  <a:pt x="1151225" y="394285"/>
                </a:lnTo>
                <a:lnTo>
                  <a:pt x="1163193" y="398399"/>
                </a:lnTo>
                <a:lnTo>
                  <a:pt x="1159128" y="410464"/>
                </a:lnTo>
                <a:lnTo>
                  <a:pt x="1206901" y="410464"/>
                </a:lnTo>
                <a:lnTo>
                  <a:pt x="1161541" y="364236"/>
                </a:lnTo>
                <a:close/>
              </a:path>
              <a:path w="1221739" h="436879">
                <a:moveTo>
                  <a:pt x="4063" y="0"/>
                </a:moveTo>
                <a:lnTo>
                  <a:pt x="0" y="11938"/>
                </a:lnTo>
                <a:lnTo>
                  <a:pt x="1147092" y="406325"/>
                </a:lnTo>
                <a:lnTo>
                  <a:pt x="1151225" y="394285"/>
                </a:lnTo>
                <a:lnTo>
                  <a:pt x="4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7671" y="5347715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10" h="76200">
                <a:moveTo>
                  <a:pt x="320801" y="0"/>
                </a:moveTo>
                <a:lnTo>
                  <a:pt x="320801" y="76200"/>
                </a:lnTo>
                <a:lnTo>
                  <a:pt x="384301" y="44450"/>
                </a:lnTo>
                <a:lnTo>
                  <a:pt x="333501" y="44450"/>
                </a:lnTo>
                <a:lnTo>
                  <a:pt x="333501" y="31750"/>
                </a:lnTo>
                <a:lnTo>
                  <a:pt x="384301" y="31750"/>
                </a:lnTo>
                <a:lnTo>
                  <a:pt x="320801" y="0"/>
                </a:lnTo>
                <a:close/>
              </a:path>
              <a:path w="397510" h="76200">
                <a:moveTo>
                  <a:pt x="3208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0801" y="44450"/>
                </a:lnTo>
                <a:lnTo>
                  <a:pt x="320801" y="31750"/>
                </a:lnTo>
                <a:close/>
              </a:path>
              <a:path w="397510" h="76200">
                <a:moveTo>
                  <a:pt x="384301" y="31750"/>
                </a:moveTo>
                <a:lnTo>
                  <a:pt x="333501" y="31750"/>
                </a:lnTo>
                <a:lnTo>
                  <a:pt x="333501" y="44450"/>
                </a:lnTo>
                <a:lnTo>
                  <a:pt x="384301" y="44450"/>
                </a:lnTo>
                <a:lnTo>
                  <a:pt x="397001" y="38100"/>
                </a:lnTo>
                <a:lnTo>
                  <a:pt x="38430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1032" y="4113403"/>
            <a:ext cx="824230" cy="316230"/>
          </a:xfrm>
          <a:custGeom>
            <a:avLst/>
            <a:gdLst/>
            <a:ahLst/>
            <a:cxnLst/>
            <a:rect l="l" t="t" r="r" b="b"/>
            <a:pathLst>
              <a:path w="824229" h="316229">
                <a:moveTo>
                  <a:pt x="750288" y="286201"/>
                </a:moveTo>
                <a:lnTo>
                  <a:pt x="739394" y="315976"/>
                </a:lnTo>
                <a:lnTo>
                  <a:pt x="824102" y="306451"/>
                </a:lnTo>
                <a:lnTo>
                  <a:pt x="809106" y="290576"/>
                </a:lnTo>
                <a:lnTo>
                  <a:pt x="762253" y="290576"/>
                </a:lnTo>
                <a:lnTo>
                  <a:pt x="750288" y="286201"/>
                </a:lnTo>
                <a:close/>
              </a:path>
              <a:path w="824229" h="316229">
                <a:moveTo>
                  <a:pt x="754665" y="274239"/>
                </a:moveTo>
                <a:lnTo>
                  <a:pt x="750288" y="286201"/>
                </a:lnTo>
                <a:lnTo>
                  <a:pt x="762253" y="290576"/>
                </a:lnTo>
                <a:lnTo>
                  <a:pt x="766699" y="278638"/>
                </a:lnTo>
                <a:lnTo>
                  <a:pt x="754665" y="274239"/>
                </a:lnTo>
                <a:close/>
              </a:path>
              <a:path w="824229" h="316229">
                <a:moveTo>
                  <a:pt x="765556" y="244475"/>
                </a:moveTo>
                <a:lnTo>
                  <a:pt x="754665" y="274239"/>
                </a:lnTo>
                <a:lnTo>
                  <a:pt x="766699" y="278638"/>
                </a:lnTo>
                <a:lnTo>
                  <a:pt x="762253" y="290576"/>
                </a:lnTo>
                <a:lnTo>
                  <a:pt x="809106" y="290576"/>
                </a:lnTo>
                <a:lnTo>
                  <a:pt x="765556" y="244475"/>
                </a:lnTo>
                <a:close/>
              </a:path>
              <a:path w="824229" h="316229">
                <a:moveTo>
                  <a:pt x="4318" y="0"/>
                </a:moveTo>
                <a:lnTo>
                  <a:pt x="0" y="11938"/>
                </a:lnTo>
                <a:lnTo>
                  <a:pt x="750288" y="286201"/>
                </a:lnTo>
                <a:lnTo>
                  <a:pt x="754665" y="27423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3705" y="4916423"/>
            <a:ext cx="782320" cy="544830"/>
          </a:xfrm>
          <a:custGeom>
            <a:avLst/>
            <a:gdLst/>
            <a:ahLst/>
            <a:cxnLst/>
            <a:rect l="l" t="t" r="r" b="b"/>
            <a:pathLst>
              <a:path w="782320" h="544829">
                <a:moveTo>
                  <a:pt x="715550" y="38184"/>
                </a:moveTo>
                <a:lnTo>
                  <a:pt x="0" y="534162"/>
                </a:lnTo>
                <a:lnTo>
                  <a:pt x="7239" y="544576"/>
                </a:lnTo>
                <a:lnTo>
                  <a:pt x="722764" y="48614"/>
                </a:lnTo>
                <a:lnTo>
                  <a:pt x="715550" y="38184"/>
                </a:lnTo>
                <a:close/>
              </a:path>
              <a:path w="782320" h="544829">
                <a:moveTo>
                  <a:pt x="764789" y="30987"/>
                </a:moveTo>
                <a:lnTo>
                  <a:pt x="725931" y="30987"/>
                </a:lnTo>
                <a:lnTo>
                  <a:pt x="733171" y="41401"/>
                </a:lnTo>
                <a:lnTo>
                  <a:pt x="722764" y="48614"/>
                </a:lnTo>
                <a:lnTo>
                  <a:pt x="740791" y="74675"/>
                </a:lnTo>
                <a:lnTo>
                  <a:pt x="764789" y="30987"/>
                </a:lnTo>
                <a:close/>
              </a:path>
              <a:path w="782320" h="544829">
                <a:moveTo>
                  <a:pt x="725931" y="30987"/>
                </a:moveTo>
                <a:lnTo>
                  <a:pt x="715550" y="38184"/>
                </a:lnTo>
                <a:lnTo>
                  <a:pt x="722764" y="48614"/>
                </a:lnTo>
                <a:lnTo>
                  <a:pt x="733171" y="41401"/>
                </a:lnTo>
                <a:lnTo>
                  <a:pt x="725931" y="30987"/>
                </a:lnTo>
                <a:close/>
              </a:path>
              <a:path w="782320" h="544829">
                <a:moveTo>
                  <a:pt x="781812" y="0"/>
                </a:moveTo>
                <a:lnTo>
                  <a:pt x="697484" y="12064"/>
                </a:lnTo>
                <a:lnTo>
                  <a:pt x="715550" y="38184"/>
                </a:lnTo>
                <a:lnTo>
                  <a:pt x="725931" y="30987"/>
                </a:lnTo>
                <a:lnTo>
                  <a:pt x="764789" y="30987"/>
                </a:lnTo>
                <a:lnTo>
                  <a:pt x="781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956050" y="3716782"/>
            <a:ext cx="1470025" cy="713740"/>
            <a:chOff x="3956050" y="3716782"/>
            <a:chExt cx="1470025" cy="713740"/>
          </a:xfrm>
        </p:grpSpPr>
        <p:sp>
          <p:nvSpPr>
            <p:cNvPr id="14" name="object 14"/>
            <p:cNvSpPr/>
            <p:nvPr/>
          </p:nvSpPr>
          <p:spPr>
            <a:xfrm>
              <a:off x="3962400" y="3723132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3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40"/>
                  </a:lnTo>
                  <a:lnTo>
                    <a:pt x="0" y="584200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39" y="701040"/>
                  </a:lnTo>
                  <a:lnTo>
                    <a:pt x="1340103" y="701040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200"/>
                  </a:lnTo>
                  <a:lnTo>
                    <a:pt x="1456944" y="116840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62400" y="3723132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40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3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40"/>
                  </a:lnTo>
                  <a:lnTo>
                    <a:pt x="1456944" y="584200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3" y="701040"/>
                  </a:lnTo>
                  <a:lnTo>
                    <a:pt x="116839" y="701040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200"/>
                  </a:lnTo>
                  <a:lnTo>
                    <a:pt x="0" y="1168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10253" y="3961257"/>
            <a:ext cx="759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78909" y="5022850"/>
            <a:ext cx="1470025" cy="713740"/>
            <a:chOff x="3978909" y="5022850"/>
            <a:chExt cx="1470025" cy="713740"/>
          </a:xfrm>
        </p:grpSpPr>
        <p:sp>
          <p:nvSpPr>
            <p:cNvPr id="18" name="object 18"/>
            <p:cNvSpPr/>
            <p:nvPr/>
          </p:nvSpPr>
          <p:spPr>
            <a:xfrm>
              <a:off x="3985259" y="5029200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3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200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39" y="701040"/>
                  </a:lnTo>
                  <a:lnTo>
                    <a:pt x="1340103" y="701040"/>
                  </a:lnTo>
                  <a:lnTo>
                    <a:pt x="1385577" y="691858"/>
                  </a:lnTo>
                  <a:lnTo>
                    <a:pt x="1422717" y="666818"/>
                  </a:lnTo>
                  <a:lnTo>
                    <a:pt x="1447760" y="629679"/>
                  </a:lnTo>
                  <a:lnTo>
                    <a:pt x="1456943" y="584200"/>
                  </a:lnTo>
                  <a:lnTo>
                    <a:pt x="1456943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5259" y="5029200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3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3" y="116839"/>
                  </a:lnTo>
                  <a:lnTo>
                    <a:pt x="1456943" y="584200"/>
                  </a:lnTo>
                  <a:lnTo>
                    <a:pt x="1447760" y="629679"/>
                  </a:lnTo>
                  <a:lnTo>
                    <a:pt x="1422717" y="666818"/>
                  </a:lnTo>
                  <a:lnTo>
                    <a:pt x="1385577" y="691858"/>
                  </a:lnTo>
                  <a:lnTo>
                    <a:pt x="1340103" y="701040"/>
                  </a:lnTo>
                  <a:lnTo>
                    <a:pt x="116839" y="701040"/>
                  </a:lnTo>
                  <a:lnTo>
                    <a:pt x="71366" y="691858"/>
                  </a:lnTo>
                  <a:lnTo>
                    <a:pt x="34226" y="666818"/>
                  </a:lnTo>
                  <a:lnTo>
                    <a:pt x="9183" y="629679"/>
                  </a:lnTo>
                  <a:lnTo>
                    <a:pt x="0" y="584200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11828" y="5176266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7671" y="4035552"/>
            <a:ext cx="397510" cy="76200"/>
          </a:xfrm>
          <a:custGeom>
            <a:avLst/>
            <a:gdLst/>
            <a:ahLst/>
            <a:cxnLst/>
            <a:rect l="l" t="t" r="r" b="b"/>
            <a:pathLst>
              <a:path w="397510" h="76200">
                <a:moveTo>
                  <a:pt x="320801" y="0"/>
                </a:moveTo>
                <a:lnTo>
                  <a:pt x="320801" y="76200"/>
                </a:lnTo>
                <a:lnTo>
                  <a:pt x="384301" y="44450"/>
                </a:lnTo>
                <a:lnTo>
                  <a:pt x="333501" y="44450"/>
                </a:lnTo>
                <a:lnTo>
                  <a:pt x="333501" y="31750"/>
                </a:lnTo>
                <a:lnTo>
                  <a:pt x="384301" y="31750"/>
                </a:lnTo>
                <a:lnTo>
                  <a:pt x="320801" y="0"/>
                </a:lnTo>
                <a:close/>
              </a:path>
              <a:path w="397510" h="76200">
                <a:moveTo>
                  <a:pt x="3208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0801" y="44450"/>
                </a:lnTo>
                <a:lnTo>
                  <a:pt x="320801" y="31750"/>
                </a:lnTo>
                <a:close/>
              </a:path>
              <a:path w="397510" h="76200">
                <a:moveTo>
                  <a:pt x="384301" y="31750"/>
                </a:moveTo>
                <a:lnTo>
                  <a:pt x="333501" y="31750"/>
                </a:lnTo>
                <a:lnTo>
                  <a:pt x="333501" y="44450"/>
                </a:lnTo>
                <a:lnTo>
                  <a:pt x="384301" y="44450"/>
                </a:lnTo>
                <a:lnTo>
                  <a:pt x="397001" y="38100"/>
                </a:lnTo>
                <a:lnTo>
                  <a:pt x="38430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440170" y="3700017"/>
            <a:ext cx="1470025" cy="713740"/>
            <a:chOff x="6440170" y="3700017"/>
            <a:chExt cx="1470025" cy="713740"/>
          </a:xfrm>
        </p:grpSpPr>
        <p:sp>
          <p:nvSpPr>
            <p:cNvPr id="23" name="object 23"/>
            <p:cNvSpPr/>
            <p:nvPr/>
          </p:nvSpPr>
          <p:spPr>
            <a:xfrm>
              <a:off x="6446520" y="3706367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3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39" y="701039"/>
                  </a:lnTo>
                  <a:lnTo>
                    <a:pt x="1340103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199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6520" y="3706367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3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199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3" y="701039"/>
                  </a:lnTo>
                  <a:lnTo>
                    <a:pt x="116839" y="701039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199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741921" y="3944873"/>
            <a:ext cx="869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JSON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40170" y="5013705"/>
            <a:ext cx="1470025" cy="715645"/>
            <a:chOff x="6440170" y="5013705"/>
            <a:chExt cx="1470025" cy="715645"/>
          </a:xfrm>
        </p:grpSpPr>
        <p:sp>
          <p:nvSpPr>
            <p:cNvPr id="27" name="object 27"/>
            <p:cNvSpPr/>
            <p:nvPr/>
          </p:nvSpPr>
          <p:spPr>
            <a:xfrm>
              <a:off x="6446520" y="5020055"/>
              <a:ext cx="1457325" cy="702945"/>
            </a:xfrm>
            <a:custGeom>
              <a:avLst/>
              <a:gdLst/>
              <a:ahLst/>
              <a:cxnLst/>
              <a:rect l="l" t="t" r="r" b="b"/>
              <a:pathLst>
                <a:path w="1457325" h="702945">
                  <a:moveTo>
                    <a:pt x="1339850" y="0"/>
                  </a:moveTo>
                  <a:lnTo>
                    <a:pt x="117094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4"/>
                  </a:lnTo>
                  <a:lnTo>
                    <a:pt x="0" y="585470"/>
                  </a:lnTo>
                  <a:lnTo>
                    <a:pt x="9205" y="631047"/>
                  </a:lnTo>
                  <a:lnTo>
                    <a:pt x="34305" y="668267"/>
                  </a:lnTo>
                  <a:lnTo>
                    <a:pt x="71526" y="693362"/>
                  </a:lnTo>
                  <a:lnTo>
                    <a:pt x="117094" y="702564"/>
                  </a:lnTo>
                  <a:lnTo>
                    <a:pt x="1339850" y="702564"/>
                  </a:lnTo>
                  <a:lnTo>
                    <a:pt x="1385417" y="693362"/>
                  </a:lnTo>
                  <a:lnTo>
                    <a:pt x="1422638" y="668267"/>
                  </a:lnTo>
                  <a:lnTo>
                    <a:pt x="1447738" y="631047"/>
                  </a:lnTo>
                  <a:lnTo>
                    <a:pt x="1456944" y="585470"/>
                  </a:lnTo>
                  <a:lnTo>
                    <a:pt x="1456944" y="117094"/>
                  </a:lnTo>
                  <a:lnTo>
                    <a:pt x="1447738" y="71526"/>
                  </a:lnTo>
                  <a:lnTo>
                    <a:pt x="1422638" y="34305"/>
                  </a:lnTo>
                  <a:lnTo>
                    <a:pt x="1385417" y="9205"/>
                  </a:lnTo>
                  <a:lnTo>
                    <a:pt x="133985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46520" y="5020055"/>
              <a:ext cx="1457325" cy="702945"/>
            </a:xfrm>
            <a:custGeom>
              <a:avLst/>
              <a:gdLst/>
              <a:ahLst/>
              <a:cxnLst/>
              <a:rect l="l" t="t" r="r" b="b"/>
              <a:pathLst>
                <a:path w="1457325" h="702945">
                  <a:moveTo>
                    <a:pt x="0" y="117094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4" y="0"/>
                  </a:lnTo>
                  <a:lnTo>
                    <a:pt x="1339850" y="0"/>
                  </a:lnTo>
                  <a:lnTo>
                    <a:pt x="1385417" y="9205"/>
                  </a:lnTo>
                  <a:lnTo>
                    <a:pt x="1422638" y="34305"/>
                  </a:lnTo>
                  <a:lnTo>
                    <a:pt x="1447738" y="71526"/>
                  </a:lnTo>
                  <a:lnTo>
                    <a:pt x="1456944" y="117094"/>
                  </a:lnTo>
                  <a:lnTo>
                    <a:pt x="1456944" y="585470"/>
                  </a:lnTo>
                  <a:lnTo>
                    <a:pt x="1447738" y="631047"/>
                  </a:lnTo>
                  <a:lnTo>
                    <a:pt x="1422638" y="668267"/>
                  </a:lnTo>
                  <a:lnTo>
                    <a:pt x="1385417" y="693362"/>
                  </a:lnTo>
                  <a:lnTo>
                    <a:pt x="1339850" y="702564"/>
                  </a:lnTo>
                  <a:lnTo>
                    <a:pt x="117094" y="702564"/>
                  </a:lnTo>
                  <a:lnTo>
                    <a:pt x="71526" y="693362"/>
                  </a:lnTo>
                  <a:lnTo>
                    <a:pt x="34305" y="668267"/>
                  </a:lnTo>
                  <a:lnTo>
                    <a:pt x="9205" y="631047"/>
                  </a:lnTo>
                  <a:lnTo>
                    <a:pt x="0" y="585470"/>
                  </a:lnTo>
                  <a:lnTo>
                    <a:pt x="0" y="1170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790690" y="5259070"/>
            <a:ext cx="770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TXT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Format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177273" y="3866134"/>
            <a:ext cx="1591945" cy="1596390"/>
            <a:chOff x="9177273" y="3866134"/>
            <a:chExt cx="1591945" cy="1596390"/>
          </a:xfrm>
        </p:grpSpPr>
        <p:sp>
          <p:nvSpPr>
            <p:cNvPr id="31" name="object 31"/>
            <p:cNvSpPr/>
            <p:nvPr/>
          </p:nvSpPr>
          <p:spPr>
            <a:xfrm>
              <a:off x="9183623" y="3872484"/>
              <a:ext cx="1579245" cy="1583690"/>
            </a:xfrm>
            <a:custGeom>
              <a:avLst/>
              <a:gdLst/>
              <a:ahLst/>
              <a:cxnLst/>
              <a:rect l="l" t="t" r="r" b="b"/>
              <a:pathLst>
                <a:path w="1579245" h="1583689">
                  <a:moveTo>
                    <a:pt x="789431" y="0"/>
                  </a:moveTo>
                  <a:lnTo>
                    <a:pt x="741342" y="1444"/>
                  </a:lnTo>
                  <a:lnTo>
                    <a:pt x="694014" y="5724"/>
                  </a:lnTo>
                  <a:lnTo>
                    <a:pt x="647530" y="12755"/>
                  </a:lnTo>
                  <a:lnTo>
                    <a:pt x="601974" y="22455"/>
                  </a:lnTo>
                  <a:lnTo>
                    <a:pt x="557427" y="34741"/>
                  </a:lnTo>
                  <a:lnTo>
                    <a:pt x="513973" y="49531"/>
                  </a:lnTo>
                  <a:lnTo>
                    <a:pt x="471694" y="66740"/>
                  </a:lnTo>
                  <a:lnTo>
                    <a:pt x="430672" y="86288"/>
                  </a:lnTo>
                  <a:lnTo>
                    <a:pt x="390990" y="108091"/>
                  </a:lnTo>
                  <a:lnTo>
                    <a:pt x="352731" y="132065"/>
                  </a:lnTo>
                  <a:lnTo>
                    <a:pt x="315977" y="158129"/>
                  </a:lnTo>
                  <a:lnTo>
                    <a:pt x="280811" y="186199"/>
                  </a:lnTo>
                  <a:lnTo>
                    <a:pt x="247315" y="216193"/>
                  </a:lnTo>
                  <a:lnTo>
                    <a:pt x="215572" y="248028"/>
                  </a:lnTo>
                  <a:lnTo>
                    <a:pt x="185664" y="281621"/>
                  </a:lnTo>
                  <a:lnTo>
                    <a:pt x="157675" y="316889"/>
                  </a:lnTo>
                  <a:lnTo>
                    <a:pt x="131686" y="353749"/>
                  </a:lnTo>
                  <a:lnTo>
                    <a:pt x="107780" y="392119"/>
                  </a:lnTo>
                  <a:lnTo>
                    <a:pt x="86040" y="431916"/>
                  </a:lnTo>
                  <a:lnTo>
                    <a:pt x="66549" y="473057"/>
                  </a:lnTo>
                  <a:lnTo>
                    <a:pt x="49388" y="515459"/>
                  </a:lnTo>
                  <a:lnTo>
                    <a:pt x="34641" y="559039"/>
                  </a:lnTo>
                  <a:lnTo>
                    <a:pt x="22391" y="603715"/>
                  </a:lnTo>
                  <a:lnTo>
                    <a:pt x="12718" y="649403"/>
                  </a:lnTo>
                  <a:lnTo>
                    <a:pt x="5707" y="696022"/>
                  </a:lnTo>
                  <a:lnTo>
                    <a:pt x="1440" y="743488"/>
                  </a:lnTo>
                  <a:lnTo>
                    <a:pt x="0" y="791718"/>
                  </a:lnTo>
                  <a:lnTo>
                    <a:pt x="1440" y="839947"/>
                  </a:lnTo>
                  <a:lnTo>
                    <a:pt x="5707" y="887413"/>
                  </a:lnTo>
                  <a:lnTo>
                    <a:pt x="12718" y="934032"/>
                  </a:lnTo>
                  <a:lnTo>
                    <a:pt x="22391" y="979720"/>
                  </a:lnTo>
                  <a:lnTo>
                    <a:pt x="34641" y="1024396"/>
                  </a:lnTo>
                  <a:lnTo>
                    <a:pt x="49388" y="1067976"/>
                  </a:lnTo>
                  <a:lnTo>
                    <a:pt x="66549" y="1110378"/>
                  </a:lnTo>
                  <a:lnTo>
                    <a:pt x="86040" y="1151519"/>
                  </a:lnTo>
                  <a:lnTo>
                    <a:pt x="107780" y="1191316"/>
                  </a:lnTo>
                  <a:lnTo>
                    <a:pt x="131686" y="1229686"/>
                  </a:lnTo>
                  <a:lnTo>
                    <a:pt x="157675" y="1266546"/>
                  </a:lnTo>
                  <a:lnTo>
                    <a:pt x="185664" y="1301814"/>
                  </a:lnTo>
                  <a:lnTo>
                    <a:pt x="215572" y="1335407"/>
                  </a:lnTo>
                  <a:lnTo>
                    <a:pt x="247315" y="1367242"/>
                  </a:lnTo>
                  <a:lnTo>
                    <a:pt x="280811" y="1397236"/>
                  </a:lnTo>
                  <a:lnTo>
                    <a:pt x="315977" y="1425306"/>
                  </a:lnTo>
                  <a:lnTo>
                    <a:pt x="352731" y="1451370"/>
                  </a:lnTo>
                  <a:lnTo>
                    <a:pt x="390990" y="1475344"/>
                  </a:lnTo>
                  <a:lnTo>
                    <a:pt x="430672" y="1497147"/>
                  </a:lnTo>
                  <a:lnTo>
                    <a:pt x="471694" y="1516695"/>
                  </a:lnTo>
                  <a:lnTo>
                    <a:pt x="513973" y="1533904"/>
                  </a:lnTo>
                  <a:lnTo>
                    <a:pt x="557427" y="1548694"/>
                  </a:lnTo>
                  <a:lnTo>
                    <a:pt x="601974" y="1560980"/>
                  </a:lnTo>
                  <a:lnTo>
                    <a:pt x="647530" y="1570680"/>
                  </a:lnTo>
                  <a:lnTo>
                    <a:pt x="694014" y="1577711"/>
                  </a:lnTo>
                  <a:lnTo>
                    <a:pt x="741342" y="1581991"/>
                  </a:lnTo>
                  <a:lnTo>
                    <a:pt x="789431" y="1583436"/>
                  </a:lnTo>
                  <a:lnTo>
                    <a:pt x="837521" y="1581991"/>
                  </a:lnTo>
                  <a:lnTo>
                    <a:pt x="884849" y="1577711"/>
                  </a:lnTo>
                  <a:lnTo>
                    <a:pt x="931333" y="1570680"/>
                  </a:lnTo>
                  <a:lnTo>
                    <a:pt x="976889" y="1560980"/>
                  </a:lnTo>
                  <a:lnTo>
                    <a:pt x="1021436" y="1548694"/>
                  </a:lnTo>
                  <a:lnTo>
                    <a:pt x="1064890" y="1533904"/>
                  </a:lnTo>
                  <a:lnTo>
                    <a:pt x="1107169" y="1516695"/>
                  </a:lnTo>
                  <a:lnTo>
                    <a:pt x="1148191" y="1497147"/>
                  </a:lnTo>
                  <a:lnTo>
                    <a:pt x="1187873" y="1475344"/>
                  </a:lnTo>
                  <a:lnTo>
                    <a:pt x="1226132" y="1451370"/>
                  </a:lnTo>
                  <a:lnTo>
                    <a:pt x="1262886" y="1425306"/>
                  </a:lnTo>
                  <a:lnTo>
                    <a:pt x="1298052" y="1397236"/>
                  </a:lnTo>
                  <a:lnTo>
                    <a:pt x="1331548" y="1367242"/>
                  </a:lnTo>
                  <a:lnTo>
                    <a:pt x="1363291" y="1335407"/>
                  </a:lnTo>
                  <a:lnTo>
                    <a:pt x="1393199" y="1301814"/>
                  </a:lnTo>
                  <a:lnTo>
                    <a:pt x="1421188" y="1266546"/>
                  </a:lnTo>
                  <a:lnTo>
                    <a:pt x="1447177" y="1229686"/>
                  </a:lnTo>
                  <a:lnTo>
                    <a:pt x="1471083" y="1191316"/>
                  </a:lnTo>
                  <a:lnTo>
                    <a:pt x="1492823" y="1151519"/>
                  </a:lnTo>
                  <a:lnTo>
                    <a:pt x="1512314" y="1110378"/>
                  </a:lnTo>
                  <a:lnTo>
                    <a:pt x="1529475" y="1067976"/>
                  </a:lnTo>
                  <a:lnTo>
                    <a:pt x="1544222" y="1024396"/>
                  </a:lnTo>
                  <a:lnTo>
                    <a:pt x="1556472" y="979720"/>
                  </a:lnTo>
                  <a:lnTo>
                    <a:pt x="1566145" y="934032"/>
                  </a:lnTo>
                  <a:lnTo>
                    <a:pt x="1573156" y="887413"/>
                  </a:lnTo>
                  <a:lnTo>
                    <a:pt x="1577423" y="839947"/>
                  </a:lnTo>
                  <a:lnTo>
                    <a:pt x="1578864" y="791718"/>
                  </a:lnTo>
                  <a:lnTo>
                    <a:pt x="1577423" y="743488"/>
                  </a:lnTo>
                  <a:lnTo>
                    <a:pt x="1573156" y="696022"/>
                  </a:lnTo>
                  <a:lnTo>
                    <a:pt x="1566145" y="649403"/>
                  </a:lnTo>
                  <a:lnTo>
                    <a:pt x="1556472" y="603715"/>
                  </a:lnTo>
                  <a:lnTo>
                    <a:pt x="1544222" y="559039"/>
                  </a:lnTo>
                  <a:lnTo>
                    <a:pt x="1529475" y="515459"/>
                  </a:lnTo>
                  <a:lnTo>
                    <a:pt x="1512314" y="473057"/>
                  </a:lnTo>
                  <a:lnTo>
                    <a:pt x="1492823" y="431916"/>
                  </a:lnTo>
                  <a:lnTo>
                    <a:pt x="1471083" y="392119"/>
                  </a:lnTo>
                  <a:lnTo>
                    <a:pt x="1447177" y="353749"/>
                  </a:lnTo>
                  <a:lnTo>
                    <a:pt x="1421188" y="316889"/>
                  </a:lnTo>
                  <a:lnTo>
                    <a:pt x="1393199" y="281621"/>
                  </a:lnTo>
                  <a:lnTo>
                    <a:pt x="1363291" y="248028"/>
                  </a:lnTo>
                  <a:lnTo>
                    <a:pt x="1331548" y="216193"/>
                  </a:lnTo>
                  <a:lnTo>
                    <a:pt x="1298052" y="186199"/>
                  </a:lnTo>
                  <a:lnTo>
                    <a:pt x="1262886" y="158129"/>
                  </a:lnTo>
                  <a:lnTo>
                    <a:pt x="1226132" y="132065"/>
                  </a:lnTo>
                  <a:lnTo>
                    <a:pt x="1187873" y="108091"/>
                  </a:lnTo>
                  <a:lnTo>
                    <a:pt x="1148191" y="86288"/>
                  </a:lnTo>
                  <a:lnTo>
                    <a:pt x="1107169" y="66740"/>
                  </a:lnTo>
                  <a:lnTo>
                    <a:pt x="1064890" y="49531"/>
                  </a:lnTo>
                  <a:lnTo>
                    <a:pt x="1021436" y="34741"/>
                  </a:lnTo>
                  <a:lnTo>
                    <a:pt x="976889" y="22455"/>
                  </a:lnTo>
                  <a:lnTo>
                    <a:pt x="931333" y="12755"/>
                  </a:lnTo>
                  <a:lnTo>
                    <a:pt x="884849" y="5724"/>
                  </a:lnTo>
                  <a:lnTo>
                    <a:pt x="837521" y="1444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83623" y="3872484"/>
              <a:ext cx="1579245" cy="1583690"/>
            </a:xfrm>
            <a:custGeom>
              <a:avLst/>
              <a:gdLst/>
              <a:ahLst/>
              <a:cxnLst/>
              <a:rect l="l" t="t" r="r" b="b"/>
              <a:pathLst>
                <a:path w="1579245" h="1583689">
                  <a:moveTo>
                    <a:pt x="0" y="791718"/>
                  </a:moveTo>
                  <a:lnTo>
                    <a:pt x="1440" y="743488"/>
                  </a:lnTo>
                  <a:lnTo>
                    <a:pt x="5707" y="696022"/>
                  </a:lnTo>
                  <a:lnTo>
                    <a:pt x="12718" y="649403"/>
                  </a:lnTo>
                  <a:lnTo>
                    <a:pt x="22391" y="603715"/>
                  </a:lnTo>
                  <a:lnTo>
                    <a:pt x="34641" y="559039"/>
                  </a:lnTo>
                  <a:lnTo>
                    <a:pt x="49388" y="515459"/>
                  </a:lnTo>
                  <a:lnTo>
                    <a:pt x="66549" y="473057"/>
                  </a:lnTo>
                  <a:lnTo>
                    <a:pt x="86040" y="431916"/>
                  </a:lnTo>
                  <a:lnTo>
                    <a:pt x="107780" y="392119"/>
                  </a:lnTo>
                  <a:lnTo>
                    <a:pt x="131686" y="353749"/>
                  </a:lnTo>
                  <a:lnTo>
                    <a:pt x="157675" y="316889"/>
                  </a:lnTo>
                  <a:lnTo>
                    <a:pt x="185664" y="281621"/>
                  </a:lnTo>
                  <a:lnTo>
                    <a:pt x="215572" y="248028"/>
                  </a:lnTo>
                  <a:lnTo>
                    <a:pt x="247315" y="216193"/>
                  </a:lnTo>
                  <a:lnTo>
                    <a:pt x="280811" y="186199"/>
                  </a:lnTo>
                  <a:lnTo>
                    <a:pt x="315977" y="158129"/>
                  </a:lnTo>
                  <a:lnTo>
                    <a:pt x="352731" y="132065"/>
                  </a:lnTo>
                  <a:lnTo>
                    <a:pt x="390990" y="108091"/>
                  </a:lnTo>
                  <a:lnTo>
                    <a:pt x="430672" y="86288"/>
                  </a:lnTo>
                  <a:lnTo>
                    <a:pt x="471694" y="66740"/>
                  </a:lnTo>
                  <a:lnTo>
                    <a:pt x="513973" y="49531"/>
                  </a:lnTo>
                  <a:lnTo>
                    <a:pt x="557427" y="34741"/>
                  </a:lnTo>
                  <a:lnTo>
                    <a:pt x="601974" y="22455"/>
                  </a:lnTo>
                  <a:lnTo>
                    <a:pt x="647530" y="12755"/>
                  </a:lnTo>
                  <a:lnTo>
                    <a:pt x="694014" y="5724"/>
                  </a:lnTo>
                  <a:lnTo>
                    <a:pt x="741342" y="1444"/>
                  </a:lnTo>
                  <a:lnTo>
                    <a:pt x="789431" y="0"/>
                  </a:lnTo>
                  <a:lnTo>
                    <a:pt x="837521" y="1444"/>
                  </a:lnTo>
                  <a:lnTo>
                    <a:pt x="884849" y="5724"/>
                  </a:lnTo>
                  <a:lnTo>
                    <a:pt x="931333" y="12755"/>
                  </a:lnTo>
                  <a:lnTo>
                    <a:pt x="976889" y="22455"/>
                  </a:lnTo>
                  <a:lnTo>
                    <a:pt x="1021436" y="34741"/>
                  </a:lnTo>
                  <a:lnTo>
                    <a:pt x="1064890" y="49531"/>
                  </a:lnTo>
                  <a:lnTo>
                    <a:pt x="1107169" y="66740"/>
                  </a:lnTo>
                  <a:lnTo>
                    <a:pt x="1148191" y="86288"/>
                  </a:lnTo>
                  <a:lnTo>
                    <a:pt x="1187873" y="108091"/>
                  </a:lnTo>
                  <a:lnTo>
                    <a:pt x="1226132" y="132065"/>
                  </a:lnTo>
                  <a:lnTo>
                    <a:pt x="1262886" y="158129"/>
                  </a:lnTo>
                  <a:lnTo>
                    <a:pt x="1298052" y="186199"/>
                  </a:lnTo>
                  <a:lnTo>
                    <a:pt x="1331548" y="216193"/>
                  </a:lnTo>
                  <a:lnTo>
                    <a:pt x="1363291" y="248028"/>
                  </a:lnTo>
                  <a:lnTo>
                    <a:pt x="1393199" y="281621"/>
                  </a:lnTo>
                  <a:lnTo>
                    <a:pt x="1421188" y="316889"/>
                  </a:lnTo>
                  <a:lnTo>
                    <a:pt x="1447177" y="353749"/>
                  </a:lnTo>
                  <a:lnTo>
                    <a:pt x="1471083" y="392119"/>
                  </a:lnTo>
                  <a:lnTo>
                    <a:pt x="1492823" y="431916"/>
                  </a:lnTo>
                  <a:lnTo>
                    <a:pt x="1512314" y="473057"/>
                  </a:lnTo>
                  <a:lnTo>
                    <a:pt x="1529475" y="515459"/>
                  </a:lnTo>
                  <a:lnTo>
                    <a:pt x="1544222" y="559039"/>
                  </a:lnTo>
                  <a:lnTo>
                    <a:pt x="1556472" y="603715"/>
                  </a:lnTo>
                  <a:lnTo>
                    <a:pt x="1566145" y="649403"/>
                  </a:lnTo>
                  <a:lnTo>
                    <a:pt x="1573156" y="696022"/>
                  </a:lnTo>
                  <a:lnTo>
                    <a:pt x="1577423" y="743488"/>
                  </a:lnTo>
                  <a:lnTo>
                    <a:pt x="1578864" y="791718"/>
                  </a:lnTo>
                  <a:lnTo>
                    <a:pt x="1577423" y="839947"/>
                  </a:lnTo>
                  <a:lnTo>
                    <a:pt x="1573156" y="887413"/>
                  </a:lnTo>
                  <a:lnTo>
                    <a:pt x="1566145" y="934032"/>
                  </a:lnTo>
                  <a:lnTo>
                    <a:pt x="1556472" y="979720"/>
                  </a:lnTo>
                  <a:lnTo>
                    <a:pt x="1544222" y="1024396"/>
                  </a:lnTo>
                  <a:lnTo>
                    <a:pt x="1529475" y="1067976"/>
                  </a:lnTo>
                  <a:lnTo>
                    <a:pt x="1512314" y="1110378"/>
                  </a:lnTo>
                  <a:lnTo>
                    <a:pt x="1492823" y="1151519"/>
                  </a:lnTo>
                  <a:lnTo>
                    <a:pt x="1471083" y="1191316"/>
                  </a:lnTo>
                  <a:lnTo>
                    <a:pt x="1447177" y="1229686"/>
                  </a:lnTo>
                  <a:lnTo>
                    <a:pt x="1421188" y="1266546"/>
                  </a:lnTo>
                  <a:lnTo>
                    <a:pt x="1393199" y="1301814"/>
                  </a:lnTo>
                  <a:lnTo>
                    <a:pt x="1363291" y="1335407"/>
                  </a:lnTo>
                  <a:lnTo>
                    <a:pt x="1331548" y="1367242"/>
                  </a:lnTo>
                  <a:lnTo>
                    <a:pt x="1298052" y="1397236"/>
                  </a:lnTo>
                  <a:lnTo>
                    <a:pt x="1262886" y="1425306"/>
                  </a:lnTo>
                  <a:lnTo>
                    <a:pt x="1226132" y="1451370"/>
                  </a:lnTo>
                  <a:lnTo>
                    <a:pt x="1187873" y="1475344"/>
                  </a:lnTo>
                  <a:lnTo>
                    <a:pt x="1148191" y="1497147"/>
                  </a:lnTo>
                  <a:lnTo>
                    <a:pt x="1107169" y="1516695"/>
                  </a:lnTo>
                  <a:lnTo>
                    <a:pt x="1064890" y="1533904"/>
                  </a:lnTo>
                  <a:lnTo>
                    <a:pt x="1021436" y="1548694"/>
                  </a:lnTo>
                  <a:lnTo>
                    <a:pt x="976889" y="1560980"/>
                  </a:lnTo>
                  <a:lnTo>
                    <a:pt x="931333" y="1570680"/>
                  </a:lnTo>
                  <a:lnTo>
                    <a:pt x="884849" y="1577711"/>
                  </a:lnTo>
                  <a:lnTo>
                    <a:pt x="837521" y="1581991"/>
                  </a:lnTo>
                  <a:lnTo>
                    <a:pt x="789431" y="1583436"/>
                  </a:lnTo>
                  <a:lnTo>
                    <a:pt x="741342" y="1581991"/>
                  </a:lnTo>
                  <a:lnTo>
                    <a:pt x="694014" y="1577711"/>
                  </a:lnTo>
                  <a:lnTo>
                    <a:pt x="647530" y="1570680"/>
                  </a:lnTo>
                  <a:lnTo>
                    <a:pt x="601974" y="1560980"/>
                  </a:lnTo>
                  <a:lnTo>
                    <a:pt x="557427" y="1548694"/>
                  </a:lnTo>
                  <a:lnTo>
                    <a:pt x="513973" y="1533904"/>
                  </a:lnTo>
                  <a:lnTo>
                    <a:pt x="471694" y="1516695"/>
                  </a:lnTo>
                  <a:lnTo>
                    <a:pt x="430672" y="1497147"/>
                  </a:lnTo>
                  <a:lnTo>
                    <a:pt x="390990" y="1475344"/>
                  </a:lnTo>
                  <a:lnTo>
                    <a:pt x="352731" y="1451370"/>
                  </a:lnTo>
                  <a:lnTo>
                    <a:pt x="315977" y="1425306"/>
                  </a:lnTo>
                  <a:lnTo>
                    <a:pt x="280811" y="1397236"/>
                  </a:lnTo>
                  <a:lnTo>
                    <a:pt x="247315" y="1367242"/>
                  </a:lnTo>
                  <a:lnTo>
                    <a:pt x="215572" y="1335407"/>
                  </a:lnTo>
                  <a:lnTo>
                    <a:pt x="185664" y="1301814"/>
                  </a:lnTo>
                  <a:lnTo>
                    <a:pt x="157675" y="1266546"/>
                  </a:lnTo>
                  <a:lnTo>
                    <a:pt x="131686" y="1229686"/>
                  </a:lnTo>
                  <a:lnTo>
                    <a:pt x="107780" y="1191316"/>
                  </a:lnTo>
                  <a:lnTo>
                    <a:pt x="86040" y="1151519"/>
                  </a:lnTo>
                  <a:lnTo>
                    <a:pt x="66549" y="1110378"/>
                  </a:lnTo>
                  <a:lnTo>
                    <a:pt x="49388" y="1067976"/>
                  </a:lnTo>
                  <a:lnTo>
                    <a:pt x="34641" y="1024396"/>
                  </a:lnTo>
                  <a:lnTo>
                    <a:pt x="22391" y="979720"/>
                  </a:lnTo>
                  <a:lnTo>
                    <a:pt x="12718" y="934032"/>
                  </a:lnTo>
                  <a:lnTo>
                    <a:pt x="5707" y="887413"/>
                  </a:lnTo>
                  <a:lnTo>
                    <a:pt x="1440" y="839947"/>
                  </a:lnTo>
                  <a:lnTo>
                    <a:pt x="0" y="7917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522332" y="4427982"/>
            <a:ext cx="9042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7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Pandas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58723"/>
            <a:ext cx="615696" cy="614172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20925"/>
            <a:ext cx="4167504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SpcaeX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Request,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established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6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raised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</a:t>
            </a:r>
            <a:r>
              <a:rPr sz="16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6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choosing</a:t>
            </a:r>
            <a:r>
              <a:rPr sz="16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info, rocket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more.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386198"/>
            <a:ext cx="383032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182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 </a:t>
            </a:r>
            <a:r>
              <a:rPr sz="16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ts val="1825"/>
              </a:lnSpc>
              <a:tabLst>
                <a:tab pos="1629410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600" u="sng" spc="-3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600" u="sng" spc="-6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6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25" dirty="0"/>
              <a:t> </a:t>
            </a:r>
            <a:r>
              <a:rPr spc="-65" dirty="0"/>
              <a:t>Collection</a:t>
            </a:r>
            <a:r>
              <a:rPr spc="-5" dirty="0"/>
              <a:t> </a:t>
            </a:r>
            <a:r>
              <a:rPr spc="755" dirty="0"/>
              <a:t>–</a:t>
            </a:r>
            <a:r>
              <a:rPr spc="-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285" dirty="0"/>
              <a:t>API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734558" y="1793494"/>
            <a:ext cx="1433195" cy="768985"/>
            <a:chOff x="5734558" y="1793494"/>
            <a:chExt cx="1433195" cy="768985"/>
          </a:xfrm>
        </p:grpSpPr>
        <p:sp>
          <p:nvSpPr>
            <p:cNvPr id="6" name="object 6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65114" y="1973071"/>
            <a:ext cx="117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2793" y="1793494"/>
            <a:ext cx="1433195" cy="768985"/>
            <a:chOff x="7622793" y="1793494"/>
            <a:chExt cx="1433195" cy="768985"/>
          </a:xfrm>
        </p:grpSpPr>
        <p:sp>
          <p:nvSpPr>
            <p:cNvPr id="10" name="object 10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3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60614" y="2064511"/>
            <a:ext cx="762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511030" y="1793494"/>
            <a:ext cx="1433195" cy="768985"/>
            <a:chOff x="9511030" y="1793494"/>
            <a:chExt cx="1433195" cy="768985"/>
          </a:xfrm>
        </p:grpSpPr>
        <p:sp>
          <p:nvSpPr>
            <p:cNvPr id="14" name="object 14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3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4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06431" y="2064511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11030" y="3096514"/>
            <a:ext cx="1433195" cy="768985"/>
            <a:chOff x="9511030" y="3096514"/>
            <a:chExt cx="1433195" cy="768985"/>
          </a:xfrm>
        </p:grpSpPr>
        <p:sp>
          <p:nvSpPr>
            <p:cNvPr id="18" name="object 18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11943" y="3368802"/>
            <a:ext cx="1032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JSON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520173" y="4401058"/>
            <a:ext cx="1433195" cy="768985"/>
            <a:chOff x="9520173" y="4401058"/>
            <a:chExt cx="1433195" cy="768985"/>
          </a:xfrm>
        </p:grpSpPr>
        <p:sp>
          <p:nvSpPr>
            <p:cNvPr id="22" name="object 22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4"/>
                  </a:lnTo>
                  <a:lnTo>
                    <a:pt x="1294383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4"/>
                  </a:lnTo>
                  <a:lnTo>
                    <a:pt x="125983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848850" y="4672965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79893" y="2080005"/>
            <a:ext cx="270510" cy="250825"/>
            <a:chOff x="7279893" y="2080005"/>
            <a:chExt cx="270510" cy="250825"/>
          </a:xfrm>
        </p:grpSpPr>
        <p:sp>
          <p:nvSpPr>
            <p:cNvPr id="26" name="object 26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138683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8683" y="237744"/>
                  </a:lnTo>
                  <a:lnTo>
                    <a:pt x="257555" y="118872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0" y="0"/>
                  </a:moveTo>
                  <a:lnTo>
                    <a:pt x="138683" y="0"/>
                  </a:lnTo>
                  <a:lnTo>
                    <a:pt x="257555" y="118872"/>
                  </a:lnTo>
                  <a:lnTo>
                    <a:pt x="138683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186418" y="2080005"/>
            <a:ext cx="269240" cy="250825"/>
            <a:chOff x="9186418" y="2080005"/>
            <a:chExt cx="269240" cy="250825"/>
          </a:xfrm>
        </p:grpSpPr>
        <p:sp>
          <p:nvSpPr>
            <p:cNvPr id="29" name="object 29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7159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7159" y="237744"/>
                  </a:lnTo>
                  <a:lnTo>
                    <a:pt x="256031" y="11887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0" y="0"/>
                  </a:moveTo>
                  <a:lnTo>
                    <a:pt x="137159" y="0"/>
                  </a:lnTo>
                  <a:lnTo>
                    <a:pt x="256031" y="118872"/>
                  </a:lnTo>
                  <a:lnTo>
                    <a:pt x="137159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0111485" y="2675889"/>
            <a:ext cx="250825" cy="270510"/>
            <a:chOff x="10111485" y="2675889"/>
            <a:chExt cx="250825" cy="270510"/>
          </a:xfrm>
        </p:grpSpPr>
        <p:sp>
          <p:nvSpPr>
            <p:cNvPr id="32" name="object 32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111485" y="3998721"/>
            <a:ext cx="250825" cy="270510"/>
            <a:chOff x="10111485" y="3998721"/>
            <a:chExt cx="250825" cy="270510"/>
          </a:xfrm>
        </p:grpSpPr>
        <p:sp>
          <p:nvSpPr>
            <p:cNvPr id="35" name="object 35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1"/>
                  </a:lnTo>
                  <a:lnTo>
                    <a:pt x="0" y="0"/>
                  </a:lnTo>
                  <a:lnTo>
                    <a:pt x="0" y="138683"/>
                  </a:lnTo>
                  <a:lnTo>
                    <a:pt x="118872" y="257555"/>
                  </a:lnTo>
                  <a:lnTo>
                    <a:pt x="237744" y="138683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3"/>
                  </a:lnTo>
                  <a:lnTo>
                    <a:pt x="118872" y="257555"/>
                  </a:lnTo>
                  <a:lnTo>
                    <a:pt x="0" y="138683"/>
                  </a:lnTo>
                  <a:lnTo>
                    <a:pt x="0" y="0"/>
                  </a:lnTo>
                  <a:lnTo>
                    <a:pt x="118872" y="118871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405117" y="2938017"/>
            <a:ext cx="2277745" cy="2232025"/>
            <a:chOff x="6405117" y="2938017"/>
            <a:chExt cx="2277745" cy="2232025"/>
          </a:xfrm>
        </p:grpSpPr>
        <p:sp>
          <p:nvSpPr>
            <p:cNvPr id="38" name="object 38"/>
            <p:cNvSpPr/>
            <p:nvPr/>
          </p:nvSpPr>
          <p:spPr>
            <a:xfrm>
              <a:off x="6411467" y="2944367"/>
              <a:ext cx="2265045" cy="2219325"/>
            </a:xfrm>
            <a:custGeom>
              <a:avLst/>
              <a:gdLst/>
              <a:ahLst/>
              <a:cxnLst/>
              <a:rect l="l" t="t" r="r" b="b"/>
              <a:pathLst>
                <a:path w="2265045" h="2219325">
                  <a:moveTo>
                    <a:pt x="1132332" y="0"/>
                  </a:moveTo>
                  <a:lnTo>
                    <a:pt x="1083215" y="1024"/>
                  </a:lnTo>
                  <a:lnTo>
                    <a:pt x="1034633" y="4072"/>
                  </a:lnTo>
                  <a:lnTo>
                    <a:pt x="986627" y="9099"/>
                  </a:lnTo>
                  <a:lnTo>
                    <a:pt x="939241" y="16066"/>
                  </a:lnTo>
                  <a:lnTo>
                    <a:pt x="892517" y="24930"/>
                  </a:lnTo>
                  <a:lnTo>
                    <a:pt x="846497" y="35650"/>
                  </a:lnTo>
                  <a:lnTo>
                    <a:pt x="801223" y="48184"/>
                  </a:lnTo>
                  <a:lnTo>
                    <a:pt x="756739" y="62491"/>
                  </a:lnTo>
                  <a:lnTo>
                    <a:pt x="713087" y="78528"/>
                  </a:lnTo>
                  <a:lnTo>
                    <a:pt x="670309" y="96255"/>
                  </a:lnTo>
                  <a:lnTo>
                    <a:pt x="628448" y="115629"/>
                  </a:lnTo>
                  <a:lnTo>
                    <a:pt x="587546" y="136610"/>
                  </a:lnTo>
                  <a:lnTo>
                    <a:pt x="547645" y="159154"/>
                  </a:lnTo>
                  <a:lnTo>
                    <a:pt x="508789" y="183222"/>
                  </a:lnTo>
                  <a:lnTo>
                    <a:pt x="471020" y="208771"/>
                  </a:lnTo>
                  <a:lnTo>
                    <a:pt x="434380" y="235759"/>
                  </a:lnTo>
                  <a:lnTo>
                    <a:pt x="398912" y="264145"/>
                  </a:lnTo>
                  <a:lnTo>
                    <a:pt x="364657" y="293888"/>
                  </a:lnTo>
                  <a:lnTo>
                    <a:pt x="331660" y="324945"/>
                  </a:lnTo>
                  <a:lnTo>
                    <a:pt x="299962" y="357275"/>
                  </a:lnTo>
                  <a:lnTo>
                    <a:pt x="269605" y="390837"/>
                  </a:lnTo>
                  <a:lnTo>
                    <a:pt x="240633" y="425589"/>
                  </a:lnTo>
                  <a:lnTo>
                    <a:pt x="213087" y="461488"/>
                  </a:lnTo>
                  <a:lnTo>
                    <a:pt x="187011" y="498495"/>
                  </a:lnTo>
                  <a:lnTo>
                    <a:pt x="162446" y="536566"/>
                  </a:lnTo>
                  <a:lnTo>
                    <a:pt x="139435" y="575661"/>
                  </a:lnTo>
                  <a:lnTo>
                    <a:pt x="118021" y="615738"/>
                  </a:lnTo>
                  <a:lnTo>
                    <a:pt x="98246" y="656754"/>
                  </a:lnTo>
                  <a:lnTo>
                    <a:pt x="80153" y="698669"/>
                  </a:lnTo>
                  <a:lnTo>
                    <a:pt x="63784" y="741441"/>
                  </a:lnTo>
                  <a:lnTo>
                    <a:pt x="49182" y="785029"/>
                  </a:lnTo>
                  <a:lnTo>
                    <a:pt x="36388" y="829390"/>
                  </a:lnTo>
                  <a:lnTo>
                    <a:pt x="25446" y="874483"/>
                  </a:lnTo>
                  <a:lnTo>
                    <a:pt x="16399" y="920266"/>
                  </a:lnTo>
                  <a:lnTo>
                    <a:pt x="9288" y="966698"/>
                  </a:lnTo>
                  <a:lnTo>
                    <a:pt x="4156" y="1013738"/>
                  </a:lnTo>
                  <a:lnTo>
                    <a:pt x="1046" y="1061343"/>
                  </a:lnTo>
                  <a:lnTo>
                    <a:pt x="0" y="1109472"/>
                  </a:lnTo>
                  <a:lnTo>
                    <a:pt x="1046" y="1157600"/>
                  </a:lnTo>
                  <a:lnTo>
                    <a:pt x="4156" y="1205205"/>
                  </a:lnTo>
                  <a:lnTo>
                    <a:pt x="9288" y="1252245"/>
                  </a:lnTo>
                  <a:lnTo>
                    <a:pt x="16399" y="1298677"/>
                  </a:lnTo>
                  <a:lnTo>
                    <a:pt x="25446" y="1344460"/>
                  </a:lnTo>
                  <a:lnTo>
                    <a:pt x="36388" y="1389553"/>
                  </a:lnTo>
                  <a:lnTo>
                    <a:pt x="49182" y="1433914"/>
                  </a:lnTo>
                  <a:lnTo>
                    <a:pt x="63784" y="1477502"/>
                  </a:lnTo>
                  <a:lnTo>
                    <a:pt x="80153" y="1520274"/>
                  </a:lnTo>
                  <a:lnTo>
                    <a:pt x="98246" y="1562189"/>
                  </a:lnTo>
                  <a:lnTo>
                    <a:pt x="118021" y="1603205"/>
                  </a:lnTo>
                  <a:lnTo>
                    <a:pt x="139435" y="1643282"/>
                  </a:lnTo>
                  <a:lnTo>
                    <a:pt x="162446" y="1682377"/>
                  </a:lnTo>
                  <a:lnTo>
                    <a:pt x="187011" y="1720448"/>
                  </a:lnTo>
                  <a:lnTo>
                    <a:pt x="213087" y="1757455"/>
                  </a:lnTo>
                  <a:lnTo>
                    <a:pt x="240633" y="1793354"/>
                  </a:lnTo>
                  <a:lnTo>
                    <a:pt x="269605" y="1828106"/>
                  </a:lnTo>
                  <a:lnTo>
                    <a:pt x="299962" y="1861668"/>
                  </a:lnTo>
                  <a:lnTo>
                    <a:pt x="331660" y="1893998"/>
                  </a:lnTo>
                  <a:lnTo>
                    <a:pt x="364657" y="1925055"/>
                  </a:lnTo>
                  <a:lnTo>
                    <a:pt x="398912" y="1954798"/>
                  </a:lnTo>
                  <a:lnTo>
                    <a:pt x="434380" y="1983184"/>
                  </a:lnTo>
                  <a:lnTo>
                    <a:pt x="471020" y="2010172"/>
                  </a:lnTo>
                  <a:lnTo>
                    <a:pt x="508789" y="2035721"/>
                  </a:lnTo>
                  <a:lnTo>
                    <a:pt x="547645" y="2059789"/>
                  </a:lnTo>
                  <a:lnTo>
                    <a:pt x="587546" y="2082333"/>
                  </a:lnTo>
                  <a:lnTo>
                    <a:pt x="628448" y="2103314"/>
                  </a:lnTo>
                  <a:lnTo>
                    <a:pt x="670309" y="2122688"/>
                  </a:lnTo>
                  <a:lnTo>
                    <a:pt x="713087" y="2140415"/>
                  </a:lnTo>
                  <a:lnTo>
                    <a:pt x="756739" y="2156452"/>
                  </a:lnTo>
                  <a:lnTo>
                    <a:pt x="801223" y="2170759"/>
                  </a:lnTo>
                  <a:lnTo>
                    <a:pt x="846497" y="2183293"/>
                  </a:lnTo>
                  <a:lnTo>
                    <a:pt x="892517" y="2194013"/>
                  </a:lnTo>
                  <a:lnTo>
                    <a:pt x="939241" y="2202877"/>
                  </a:lnTo>
                  <a:lnTo>
                    <a:pt x="986627" y="2209844"/>
                  </a:lnTo>
                  <a:lnTo>
                    <a:pt x="1034633" y="2214871"/>
                  </a:lnTo>
                  <a:lnTo>
                    <a:pt x="1083215" y="2217919"/>
                  </a:lnTo>
                  <a:lnTo>
                    <a:pt x="1132332" y="2218944"/>
                  </a:lnTo>
                  <a:lnTo>
                    <a:pt x="1181448" y="2217919"/>
                  </a:lnTo>
                  <a:lnTo>
                    <a:pt x="1230030" y="2214871"/>
                  </a:lnTo>
                  <a:lnTo>
                    <a:pt x="1278036" y="2209844"/>
                  </a:lnTo>
                  <a:lnTo>
                    <a:pt x="1325422" y="2202877"/>
                  </a:lnTo>
                  <a:lnTo>
                    <a:pt x="1372146" y="2194013"/>
                  </a:lnTo>
                  <a:lnTo>
                    <a:pt x="1418166" y="2183293"/>
                  </a:lnTo>
                  <a:lnTo>
                    <a:pt x="1463440" y="2170759"/>
                  </a:lnTo>
                  <a:lnTo>
                    <a:pt x="1507924" y="2156452"/>
                  </a:lnTo>
                  <a:lnTo>
                    <a:pt x="1551576" y="2140415"/>
                  </a:lnTo>
                  <a:lnTo>
                    <a:pt x="1594354" y="2122688"/>
                  </a:lnTo>
                  <a:lnTo>
                    <a:pt x="1636215" y="2103314"/>
                  </a:lnTo>
                  <a:lnTo>
                    <a:pt x="1677117" y="2082333"/>
                  </a:lnTo>
                  <a:lnTo>
                    <a:pt x="1717018" y="2059789"/>
                  </a:lnTo>
                  <a:lnTo>
                    <a:pt x="1755874" y="2035721"/>
                  </a:lnTo>
                  <a:lnTo>
                    <a:pt x="1793643" y="2010172"/>
                  </a:lnTo>
                  <a:lnTo>
                    <a:pt x="1830283" y="1983184"/>
                  </a:lnTo>
                  <a:lnTo>
                    <a:pt x="1865751" y="1954798"/>
                  </a:lnTo>
                  <a:lnTo>
                    <a:pt x="1900006" y="1925055"/>
                  </a:lnTo>
                  <a:lnTo>
                    <a:pt x="1933003" y="1893998"/>
                  </a:lnTo>
                  <a:lnTo>
                    <a:pt x="1964701" y="1861668"/>
                  </a:lnTo>
                  <a:lnTo>
                    <a:pt x="1995058" y="1828106"/>
                  </a:lnTo>
                  <a:lnTo>
                    <a:pt x="2024030" y="1793354"/>
                  </a:lnTo>
                  <a:lnTo>
                    <a:pt x="2051576" y="1757455"/>
                  </a:lnTo>
                  <a:lnTo>
                    <a:pt x="2077652" y="1720448"/>
                  </a:lnTo>
                  <a:lnTo>
                    <a:pt x="2102217" y="1682377"/>
                  </a:lnTo>
                  <a:lnTo>
                    <a:pt x="2125228" y="1643282"/>
                  </a:lnTo>
                  <a:lnTo>
                    <a:pt x="2146642" y="1603205"/>
                  </a:lnTo>
                  <a:lnTo>
                    <a:pt x="2166417" y="1562189"/>
                  </a:lnTo>
                  <a:lnTo>
                    <a:pt x="2184510" y="1520274"/>
                  </a:lnTo>
                  <a:lnTo>
                    <a:pt x="2200879" y="1477502"/>
                  </a:lnTo>
                  <a:lnTo>
                    <a:pt x="2215481" y="1433914"/>
                  </a:lnTo>
                  <a:lnTo>
                    <a:pt x="2228275" y="1389553"/>
                  </a:lnTo>
                  <a:lnTo>
                    <a:pt x="2239217" y="1344460"/>
                  </a:lnTo>
                  <a:lnTo>
                    <a:pt x="2248264" y="1298677"/>
                  </a:lnTo>
                  <a:lnTo>
                    <a:pt x="2255375" y="1252245"/>
                  </a:lnTo>
                  <a:lnTo>
                    <a:pt x="2260507" y="1205205"/>
                  </a:lnTo>
                  <a:lnTo>
                    <a:pt x="2263617" y="1157600"/>
                  </a:lnTo>
                  <a:lnTo>
                    <a:pt x="2264664" y="1109472"/>
                  </a:lnTo>
                  <a:lnTo>
                    <a:pt x="2263617" y="1061343"/>
                  </a:lnTo>
                  <a:lnTo>
                    <a:pt x="2260507" y="1013738"/>
                  </a:lnTo>
                  <a:lnTo>
                    <a:pt x="2255375" y="966698"/>
                  </a:lnTo>
                  <a:lnTo>
                    <a:pt x="2248264" y="920266"/>
                  </a:lnTo>
                  <a:lnTo>
                    <a:pt x="2239217" y="874483"/>
                  </a:lnTo>
                  <a:lnTo>
                    <a:pt x="2228275" y="829390"/>
                  </a:lnTo>
                  <a:lnTo>
                    <a:pt x="2215481" y="785029"/>
                  </a:lnTo>
                  <a:lnTo>
                    <a:pt x="2200879" y="741441"/>
                  </a:lnTo>
                  <a:lnTo>
                    <a:pt x="2184510" y="698669"/>
                  </a:lnTo>
                  <a:lnTo>
                    <a:pt x="2166417" y="656754"/>
                  </a:lnTo>
                  <a:lnTo>
                    <a:pt x="2146642" y="615738"/>
                  </a:lnTo>
                  <a:lnTo>
                    <a:pt x="2125228" y="575661"/>
                  </a:lnTo>
                  <a:lnTo>
                    <a:pt x="2102217" y="536566"/>
                  </a:lnTo>
                  <a:lnTo>
                    <a:pt x="2077652" y="498495"/>
                  </a:lnTo>
                  <a:lnTo>
                    <a:pt x="2051576" y="461488"/>
                  </a:lnTo>
                  <a:lnTo>
                    <a:pt x="2024030" y="425589"/>
                  </a:lnTo>
                  <a:lnTo>
                    <a:pt x="1995058" y="390837"/>
                  </a:lnTo>
                  <a:lnTo>
                    <a:pt x="1964701" y="357275"/>
                  </a:lnTo>
                  <a:lnTo>
                    <a:pt x="1933003" y="324945"/>
                  </a:lnTo>
                  <a:lnTo>
                    <a:pt x="1900006" y="293888"/>
                  </a:lnTo>
                  <a:lnTo>
                    <a:pt x="1865751" y="264145"/>
                  </a:lnTo>
                  <a:lnTo>
                    <a:pt x="1830283" y="235759"/>
                  </a:lnTo>
                  <a:lnTo>
                    <a:pt x="1793643" y="208771"/>
                  </a:lnTo>
                  <a:lnTo>
                    <a:pt x="1755874" y="183222"/>
                  </a:lnTo>
                  <a:lnTo>
                    <a:pt x="1717018" y="159154"/>
                  </a:lnTo>
                  <a:lnTo>
                    <a:pt x="1677117" y="136610"/>
                  </a:lnTo>
                  <a:lnTo>
                    <a:pt x="1636215" y="115629"/>
                  </a:lnTo>
                  <a:lnTo>
                    <a:pt x="1594354" y="96255"/>
                  </a:lnTo>
                  <a:lnTo>
                    <a:pt x="1551576" y="78528"/>
                  </a:lnTo>
                  <a:lnTo>
                    <a:pt x="1507924" y="62491"/>
                  </a:lnTo>
                  <a:lnTo>
                    <a:pt x="1463440" y="48184"/>
                  </a:lnTo>
                  <a:lnTo>
                    <a:pt x="1418166" y="35650"/>
                  </a:lnTo>
                  <a:lnTo>
                    <a:pt x="1372146" y="24930"/>
                  </a:lnTo>
                  <a:lnTo>
                    <a:pt x="1325422" y="16066"/>
                  </a:lnTo>
                  <a:lnTo>
                    <a:pt x="1278036" y="9099"/>
                  </a:lnTo>
                  <a:lnTo>
                    <a:pt x="1230030" y="4072"/>
                  </a:lnTo>
                  <a:lnTo>
                    <a:pt x="1181448" y="1024"/>
                  </a:lnTo>
                  <a:lnTo>
                    <a:pt x="1132332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1467" y="2944367"/>
              <a:ext cx="2265045" cy="2219325"/>
            </a:xfrm>
            <a:custGeom>
              <a:avLst/>
              <a:gdLst/>
              <a:ahLst/>
              <a:cxnLst/>
              <a:rect l="l" t="t" r="r" b="b"/>
              <a:pathLst>
                <a:path w="2265045" h="2219325">
                  <a:moveTo>
                    <a:pt x="0" y="1109472"/>
                  </a:moveTo>
                  <a:lnTo>
                    <a:pt x="1046" y="1061343"/>
                  </a:lnTo>
                  <a:lnTo>
                    <a:pt x="4156" y="1013738"/>
                  </a:lnTo>
                  <a:lnTo>
                    <a:pt x="9288" y="966698"/>
                  </a:lnTo>
                  <a:lnTo>
                    <a:pt x="16399" y="920266"/>
                  </a:lnTo>
                  <a:lnTo>
                    <a:pt x="25446" y="874483"/>
                  </a:lnTo>
                  <a:lnTo>
                    <a:pt x="36388" y="829390"/>
                  </a:lnTo>
                  <a:lnTo>
                    <a:pt x="49182" y="785029"/>
                  </a:lnTo>
                  <a:lnTo>
                    <a:pt x="63784" y="741441"/>
                  </a:lnTo>
                  <a:lnTo>
                    <a:pt x="80153" y="698669"/>
                  </a:lnTo>
                  <a:lnTo>
                    <a:pt x="98246" y="656754"/>
                  </a:lnTo>
                  <a:lnTo>
                    <a:pt x="118021" y="615738"/>
                  </a:lnTo>
                  <a:lnTo>
                    <a:pt x="139435" y="575661"/>
                  </a:lnTo>
                  <a:lnTo>
                    <a:pt x="162446" y="536566"/>
                  </a:lnTo>
                  <a:lnTo>
                    <a:pt x="187011" y="498495"/>
                  </a:lnTo>
                  <a:lnTo>
                    <a:pt x="213087" y="461488"/>
                  </a:lnTo>
                  <a:lnTo>
                    <a:pt x="240633" y="425589"/>
                  </a:lnTo>
                  <a:lnTo>
                    <a:pt x="269605" y="390837"/>
                  </a:lnTo>
                  <a:lnTo>
                    <a:pt x="299962" y="357275"/>
                  </a:lnTo>
                  <a:lnTo>
                    <a:pt x="331660" y="324945"/>
                  </a:lnTo>
                  <a:lnTo>
                    <a:pt x="364657" y="293888"/>
                  </a:lnTo>
                  <a:lnTo>
                    <a:pt x="398912" y="264145"/>
                  </a:lnTo>
                  <a:lnTo>
                    <a:pt x="434380" y="235759"/>
                  </a:lnTo>
                  <a:lnTo>
                    <a:pt x="471020" y="208771"/>
                  </a:lnTo>
                  <a:lnTo>
                    <a:pt x="508789" y="183222"/>
                  </a:lnTo>
                  <a:lnTo>
                    <a:pt x="547645" y="159154"/>
                  </a:lnTo>
                  <a:lnTo>
                    <a:pt x="587546" y="136610"/>
                  </a:lnTo>
                  <a:lnTo>
                    <a:pt x="628448" y="115629"/>
                  </a:lnTo>
                  <a:lnTo>
                    <a:pt x="670309" y="96255"/>
                  </a:lnTo>
                  <a:lnTo>
                    <a:pt x="713087" y="78528"/>
                  </a:lnTo>
                  <a:lnTo>
                    <a:pt x="756739" y="62491"/>
                  </a:lnTo>
                  <a:lnTo>
                    <a:pt x="801223" y="48184"/>
                  </a:lnTo>
                  <a:lnTo>
                    <a:pt x="846497" y="35650"/>
                  </a:lnTo>
                  <a:lnTo>
                    <a:pt x="892517" y="24930"/>
                  </a:lnTo>
                  <a:lnTo>
                    <a:pt x="939241" y="16066"/>
                  </a:lnTo>
                  <a:lnTo>
                    <a:pt x="986627" y="9099"/>
                  </a:lnTo>
                  <a:lnTo>
                    <a:pt x="1034633" y="4072"/>
                  </a:lnTo>
                  <a:lnTo>
                    <a:pt x="1083215" y="1024"/>
                  </a:lnTo>
                  <a:lnTo>
                    <a:pt x="1132332" y="0"/>
                  </a:lnTo>
                  <a:lnTo>
                    <a:pt x="1181448" y="1024"/>
                  </a:lnTo>
                  <a:lnTo>
                    <a:pt x="1230030" y="4072"/>
                  </a:lnTo>
                  <a:lnTo>
                    <a:pt x="1278036" y="9099"/>
                  </a:lnTo>
                  <a:lnTo>
                    <a:pt x="1325422" y="16066"/>
                  </a:lnTo>
                  <a:lnTo>
                    <a:pt x="1372146" y="24930"/>
                  </a:lnTo>
                  <a:lnTo>
                    <a:pt x="1418166" y="35650"/>
                  </a:lnTo>
                  <a:lnTo>
                    <a:pt x="1463440" y="48184"/>
                  </a:lnTo>
                  <a:lnTo>
                    <a:pt x="1507924" y="62491"/>
                  </a:lnTo>
                  <a:lnTo>
                    <a:pt x="1551576" y="78528"/>
                  </a:lnTo>
                  <a:lnTo>
                    <a:pt x="1594354" y="96255"/>
                  </a:lnTo>
                  <a:lnTo>
                    <a:pt x="1636215" y="115629"/>
                  </a:lnTo>
                  <a:lnTo>
                    <a:pt x="1677117" y="136610"/>
                  </a:lnTo>
                  <a:lnTo>
                    <a:pt x="1717018" y="159154"/>
                  </a:lnTo>
                  <a:lnTo>
                    <a:pt x="1755874" y="183222"/>
                  </a:lnTo>
                  <a:lnTo>
                    <a:pt x="1793643" y="208771"/>
                  </a:lnTo>
                  <a:lnTo>
                    <a:pt x="1830283" y="235759"/>
                  </a:lnTo>
                  <a:lnTo>
                    <a:pt x="1865751" y="264145"/>
                  </a:lnTo>
                  <a:lnTo>
                    <a:pt x="1900006" y="293888"/>
                  </a:lnTo>
                  <a:lnTo>
                    <a:pt x="1933003" y="324945"/>
                  </a:lnTo>
                  <a:lnTo>
                    <a:pt x="1964701" y="357275"/>
                  </a:lnTo>
                  <a:lnTo>
                    <a:pt x="1995058" y="390837"/>
                  </a:lnTo>
                  <a:lnTo>
                    <a:pt x="2024030" y="425589"/>
                  </a:lnTo>
                  <a:lnTo>
                    <a:pt x="2051576" y="461488"/>
                  </a:lnTo>
                  <a:lnTo>
                    <a:pt x="2077652" y="498495"/>
                  </a:lnTo>
                  <a:lnTo>
                    <a:pt x="2102217" y="536566"/>
                  </a:lnTo>
                  <a:lnTo>
                    <a:pt x="2125228" y="575661"/>
                  </a:lnTo>
                  <a:lnTo>
                    <a:pt x="2146642" y="615738"/>
                  </a:lnTo>
                  <a:lnTo>
                    <a:pt x="2166417" y="656754"/>
                  </a:lnTo>
                  <a:lnTo>
                    <a:pt x="2184510" y="698669"/>
                  </a:lnTo>
                  <a:lnTo>
                    <a:pt x="2200879" y="741441"/>
                  </a:lnTo>
                  <a:lnTo>
                    <a:pt x="2215481" y="785029"/>
                  </a:lnTo>
                  <a:lnTo>
                    <a:pt x="2228275" y="829390"/>
                  </a:lnTo>
                  <a:lnTo>
                    <a:pt x="2239217" y="874483"/>
                  </a:lnTo>
                  <a:lnTo>
                    <a:pt x="2248264" y="920266"/>
                  </a:lnTo>
                  <a:lnTo>
                    <a:pt x="2255375" y="966698"/>
                  </a:lnTo>
                  <a:lnTo>
                    <a:pt x="2260507" y="1013738"/>
                  </a:lnTo>
                  <a:lnTo>
                    <a:pt x="2263617" y="1061343"/>
                  </a:lnTo>
                  <a:lnTo>
                    <a:pt x="2264664" y="1109472"/>
                  </a:lnTo>
                  <a:lnTo>
                    <a:pt x="2263617" y="1157600"/>
                  </a:lnTo>
                  <a:lnTo>
                    <a:pt x="2260507" y="1205205"/>
                  </a:lnTo>
                  <a:lnTo>
                    <a:pt x="2255375" y="1252245"/>
                  </a:lnTo>
                  <a:lnTo>
                    <a:pt x="2248264" y="1298677"/>
                  </a:lnTo>
                  <a:lnTo>
                    <a:pt x="2239217" y="1344460"/>
                  </a:lnTo>
                  <a:lnTo>
                    <a:pt x="2228275" y="1389553"/>
                  </a:lnTo>
                  <a:lnTo>
                    <a:pt x="2215481" y="1433914"/>
                  </a:lnTo>
                  <a:lnTo>
                    <a:pt x="2200879" y="1477502"/>
                  </a:lnTo>
                  <a:lnTo>
                    <a:pt x="2184510" y="1520274"/>
                  </a:lnTo>
                  <a:lnTo>
                    <a:pt x="2166417" y="1562189"/>
                  </a:lnTo>
                  <a:lnTo>
                    <a:pt x="2146642" y="1603205"/>
                  </a:lnTo>
                  <a:lnTo>
                    <a:pt x="2125228" y="1643282"/>
                  </a:lnTo>
                  <a:lnTo>
                    <a:pt x="2102217" y="1682377"/>
                  </a:lnTo>
                  <a:lnTo>
                    <a:pt x="2077652" y="1720448"/>
                  </a:lnTo>
                  <a:lnTo>
                    <a:pt x="2051576" y="1757455"/>
                  </a:lnTo>
                  <a:lnTo>
                    <a:pt x="2024030" y="1793354"/>
                  </a:lnTo>
                  <a:lnTo>
                    <a:pt x="1995058" y="1828106"/>
                  </a:lnTo>
                  <a:lnTo>
                    <a:pt x="1964701" y="1861668"/>
                  </a:lnTo>
                  <a:lnTo>
                    <a:pt x="1933003" y="1893998"/>
                  </a:lnTo>
                  <a:lnTo>
                    <a:pt x="1900006" y="1925055"/>
                  </a:lnTo>
                  <a:lnTo>
                    <a:pt x="1865751" y="1954798"/>
                  </a:lnTo>
                  <a:lnTo>
                    <a:pt x="1830283" y="1983184"/>
                  </a:lnTo>
                  <a:lnTo>
                    <a:pt x="1793643" y="2010172"/>
                  </a:lnTo>
                  <a:lnTo>
                    <a:pt x="1755874" y="2035721"/>
                  </a:lnTo>
                  <a:lnTo>
                    <a:pt x="1717018" y="2059789"/>
                  </a:lnTo>
                  <a:lnTo>
                    <a:pt x="1677117" y="2082333"/>
                  </a:lnTo>
                  <a:lnTo>
                    <a:pt x="1636215" y="2103314"/>
                  </a:lnTo>
                  <a:lnTo>
                    <a:pt x="1594354" y="2122688"/>
                  </a:lnTo>
                  <a:lnTo>
                    <a:pt x="1551576" y="2140415"/>
                  </a:lnTo>
                  <a:lnTo>
                    <a:pt x="1507924" y="2156452"/>
                  </a:lnTo>
                  <a:lnTo>
                    <a:pt x="1463440" y="2170759"/>
                  </a:lnTo>
                  <a:lnTo>
                    <a:pt x="1418166" y="2183293"/>
                  </a:lnTo>
                  <a:lnTo>
                    <a:pt x="1372146" y="2194013"/>
                  </a:lnTo>
                  <a:lnTo>
                    <a:pt x="1325422" y="2202877"/>
                  </a:lnTo>
                  <a:lnTo>
                    <a:pt x="1278036" y="2209844"/>
                  </a:lnTo>
                  <a:lnTo>
                    <a:pt x="1230030" y="2214871"/>
                  </a:lnTo>
                  <a:lnTo>
                    <a:pt x="1181448" y="2217919"/>
                  </a:lnTo>
                  <a:lnTo>
                    <a:pt x="1132332" y="2218944"/>
                  </a:lnTo>
                  <a:lnTo>
                    <a:pt x="1083215" y="2217919"/>
                  </a:lnTo>
                  <a:lnTo>
                    <a:pt x="1034633" y="2214871"/>
                  </a:lnTo>
                  <a:lnTo>
                    <a:pt x="986627" y="2209844"/>
                  </a:lnTo>
                  <a:lnTo>
                    <a:pt x="939241" y="2202877"/>
                  </a:lnTo>
                  <a:lnTo>
                    <a:pt x="892517" y="2194013"/>
                  </a:lnTo>
                  <a:lnTo>
                    <a:pt x="846497" y="2183293"/>
                  </a:lnTo>
                  <a:lnTo>
                    <a:pt x="801223" y="2170759"/>
                  </a:lnTo>
                  <a:lnTo>
                    <a:pt x="756739" y="2156452"/>
                  </a:lnTo>
                  <a:lnTo>
                    <a:pt x="713087" y="2140415"/>
                  </a:lnTo>
                  <a:lnTo>
                    <a:pt x="670309" y="2122688"/>
                  </a:lnTo>
                  <a:lnTo>
                    <a:pt x="628448" y="2103314"/>
                  </a:lnTo>
                  <a:lnTo>
                    <a:pt x="587546" y="2082333"/>
                  </a:lnTo>
                  <a:lnTo>
                    <a:pt x="547645" y="2059789"/>
                  </a:lnTo>
                  <a:lnTo>
                    <a:pt x="508789" y="2035721"/>
                  </a:lnTo>
                  <a:lnTo>
                    <a:pt x="471020" y="2010172"/>
                  </a:lnTo>
                  <a:lnTo>
                    <a:pt x="434380" y="1983184"/>
                  </a:lnTo>
                  <a:lnTo>
                    <a:pt x="398912" y="1954798"/>
                  </a:lnTo>
                  <a:lnTo>
                    <a:pt x="364657" y="1925055"/>
                  </a:lnTo>
                  <a:lnTo>
                    <a:pt x="331660" y="1893998"/>
                  </a:lnTo>
                  <a:lnTo>
                    <a:pt x="299962" y="1861668"/>
                  </a:lnTo>
                  <a:lnTo>
                    <a:pt x="269605" y="1828106"/>
                  </a:lnTo>
                  <a:lnTo>
                    <a:pt x="240633" y="1793354"/>
                  </a:lnTo>
                  <a:lnTo>
                    <a:pt x="213087" y="1757455"/>
                  </a:lnTo>
                  <a:lnTo>
                    <a:pt x="187011" y="1720448"/>
                  </a:lnTo>
                  <a:lnTo>
                    <a:pt x="162446" y="1682377"/>
                  </a:lnTo>
                  <a:lnTo>
                    <a:pt x="139435" y="1643282"/>
                  </a:lnTo>
                  <a:lnTo>
                    <a:pt x="118021" y="1603205"/>
                  </a:lnTo>
                  <a:lnTo>
                    <a:pt x="98246" y="1562189"/>
                  </a:lnTo>
                  <a:lnTo>
                    <a:pt x="80153" y="1520274"/>
                  </a:lnTo>
                  <a:lnTo>
                    <a:pt x="63784" y="1477502"/>
                  </a:lnTo>
                  <a:lnTo>
                    <a:pt x="49182" y="1433914"/>
                  </a:lnTo>
                  <a:lnTo>
                    <a:pt x="36388" y="1389553"/>
                  </a:lnTo>
                  <a:lnTo>
                    <a:pt x="25446" y="1344460"/>
                  </a:lnTo>
                  <a:lnTo>
                    <a:pt x="16399" y="1298677"/>
                  </a:lnTo>
                  <a:lnTo>
                    <a:pt x="9288" y="1252245"/>
                  </a:lnTo>
                  <a:lnTo>
                    <a:pt x="4156" y="1205205"/>
                  </a:lnTo>
                  <a:lnTo>
                    <a:pt x="1046" y="1157600"/>
                  </a:lnTo>
                  <a:lnTo>
                    <a:pt x="0" y="11094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871843" y="3663441"/>
            <a:ext cx="13423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 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472440"/>
            <a:ext cx="615696" cy="615696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65757"/>
            <a:ext cx="3774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  <a:tab pos="594360" algn="l"/>
                <a:tab pos="974090" algn="l"/>
                <a:tab pos="1493520" algn="l"/>
                <a:tab pos="2040889" algn="l"/>
                <a:tab pos="2694940" algn="l"/>
                <a:tab pos="3072765" algn="l"/>
                <a:tab pos="357886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9969" y="2079117"/>
            <a:ext cx="3543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1705" algn="l"/>
                <a:tab pos="1376045" algn="l"/>
                <a:tab pos="2208530" algn="l"/>
                <a:tab pos="292671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1369" y="2292476"/>
            <a:ext cx="3775710" cy="2670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14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</a:t>
            </a:r>
            <a:r>
              <a:rPr sz="14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4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4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task, 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time,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webpage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“Space</a:t>
            </a:r>
            <a:r>
              <a:rPr sz="1400" u="sng" spc="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X</a:t>
            </a:r>
            <a:r>
              <a:rPr sz="1400" u="sng" spc="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Falcon</a:t>
            </a:r>
            <a:r>
              <a:rPr sz="1400" u="sng" spc="8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9</a:t>
            </a:r>
            <a:r>
              <a:rPr sz="1400" u="sng" spc="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First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Stage</a:t>
            </a:r>
            <a:r>
              <a:rPr sz="1400" u="sng" spc="114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Landing</a:t>
            </a:r>
            <a:r>
              <a:rPr sz="1400" u="sng" spc="114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Prediction”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source,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initialized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format,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library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effectively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14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later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pandas'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ts val="1595"/>
              </a:lnSpc>
              <a:spcBef>
                <a:spcPts val="83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endParaRPr sz="1400">
              <a:latin typeface="Microsoft Sans Serif"/>
              <a:cs typeface="Microsoft Sans Serif"/>
            </a:endParaRPr>
          </a:p>
          <a:p>
            <a:pPr marL="241300" algn="just">
              <a:lnSpc>
                <a:spcPts val="1595"/>
              </a:lnSpc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3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 </a:t>
            </a:r>
            <a:r>
              <a:rPr sz="14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9095" y="570052"/>
            <a:ext cx="52565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105" dirty="0"/>
              <a:t>Scraping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734558" y="1793494"/>
            <a:ext cx="1433195" cy="768985"/>
            <a:chOff x="5734558" y="1793494"/>
            <a:chExt cx="1433195" cy="768985"/>
          </a:xfrm>
        </p:grpSpPr>
        <p:sp>
          <p:nvSpPr>
            <p:cNvPr id="7" name="object 7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65114" y="1973071"/>
            <a:ext cx="117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22793" y="1793494"/>
            <a:ext cx="1433195" cy="768985"/>
            <a:chOff x="7622793" y="1793494"/>
            <a:chExt cx="1433195" cy="768985"/>
          </a:xfrm>
        </p:grpSpPr>
        <p:sp>
          <p:nvSpPr>
            <p:cNvPr id="11" name="object 11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3"/>
                  </a:lnTo>
                  <a:lnTo>
                    <a:pt x="1294383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7" y="629919"/>
                  </a:lnTo>
                  <a:lnTo>
                    <a:pt x="1420367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7" y="125983"/>
                  </a:lnTo>
                  <a:lnTo>
                    <a:pt x="1420367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3"/>
                  </a:lnTo>
                  <a:lnTo>
                    <a:pt x="125983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012430" y="1973071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webpage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511030" y="1793494"/>
            <a:ext cx="1433195" cy="768985"/>
            <a:chOff x="9511030" y="1793494"/>
            <a:chExt cx="1433195" cy="768985"/>
          </a:xfrm>
        </p:grpSpPr>
        <p:sp>
          <p:nvSpPr>
            <p:cNvPr id="15" name="object 15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3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4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06431" y="2064511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11030" y="3096514"/>
            <a:ext cx="1433195" cy="768985"/>
            <a:chOff x="9511030" y="3096514"/>
            <a:chExt cx="1433195" cy="768985"/>
          </a:xfrm>
        </p:grpSpPr>
        <p:sp>
          <p:nvSpPr>
            <p:cNvPr id="19" name="object 19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21088" y="3368802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520173" y="4401058"/>
            <a:ext cx="1433195" cy="768985"/>
            <a:chOff x="9520173" y="4401058"/>
            <a:chExt cx="1433195" cy="768985"/>
          </a:xfrm>
        </p:grpSpPr>
        <p:sp>
          <p:nvSpPr>
            <p:cNvPr id="23" name="object 23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3" y="0"/>
                  </a:moveTo>
                  <a:lnTo>
                    <a:pt x="125983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3" y="755904"/>
                  </a:lnTo>
                  <a:lnTo>
                    <a:pt x="1294383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3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3" y="0"/>
                  </a:lnTo>
                  <a:lnTo>
                    <a:pt x="1294383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3" y="755904"/>
                  </a:lnTo>
                  <a:lnTo>
                    <a:pt x="125983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751314" y="4672965"/>
            <a:ext cx="972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Beautiful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Soup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79893" y="2080005"/>
            <a:ext cx="270510" cy="250825"/>
            <a:chOff x="7279893" y="2080005"/>
            <a:chExt cx="270510" cy="250825"/>
          </a:xfrm>
        </p:grpSpPr>
        <p:sp>
          <p:nvSpPr>
            <p:cNvPr id="27" name="object 27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138683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8683" y="237744"/>
                  </a:lnTo>
                  <a:lnTo>
                    <a:pt x="257555" y="118872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0" y="0"/>
                  </a:moveTo>
                  <a:lnTo>
                    <a:pt x="138683" y="0"/>
                  </a:lnTo>
                  <a:lnTo>
                    <a:pt x="257555" y="118872"/>
                  </a:lnTo>
                  <a:lnTo>
                    <a:pt x="138683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186418" y="2080005"/>
            <a:ext cx="269240" cy="250825"/>
            <a:chOff x="9186418" y="2080005"/>
            <a:chExt cx="269240" cy="250825"/>
          </a:xfrm>
        </p:grpSpPr>
        <p:sp>
          <p:nvSpPr>
            <p:cNvPr id="30" name="object 30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7159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7159" y="237744"/>
                  </a:lnTo>
                  <a:lnTo>
                    <a:pt x="256031" y="11887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92768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0" y="0"/>
                  </a:moveTo>
                  <a:lnTo>
                    <a:pt x="137159" y="0"/>
                  </a:lnTo>
                  <a:lnTo>
                    <a:pt x="256031" y="118872"/>
                  </a:lnTo>
                  <a:lnTo>
                    <a:pt x="137159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0111485" y="2675889"/>
            <a:ext cx="250825" cy="270510"/>
            <a:chOff x="10111485" y="2675889"/>
            <a:chExt cx="250825" cy="270510"/>
          </a:xfrm>
        </p:grpSpPr>
        <p:sp>
          <p:nvSpPr>
            <p:cNvPr id="33" name="object 33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111485" y="3998721"/>
            <a:ext cx="250825" cy="270510"/>
            <a:chOff x="10111485" y="3998721"/>
            <a:chExt cx="250825" cy="270510"/>
          </a:xfrm>
        </p:grpSpPr>
        <p:sp>
          <p:nvSpPr>
            <p:cNvPr id="36" name="object 36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1"/>
                  </a:lnTo>
                  <a:lnTo>
                    <a:pt x="0" y="0"/>
                  </a:lnTo>
                  <a:lnTo>
                    <a:pt x="0" y="138683"/>
                  </a:lnTo>
                  <a:lnTo>
                    <a:pt x="118872" y="257555"/>
                  </a:lnTo>
                  <a:lnTo>
                    <a:pt x="237744" y="138683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117835" y="4005071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3"/>
                  </a:lnTo>
                  <a:lnTo>
                    <a:pt x="118872" y="257555"/>
                  </a:lnTo>
                  <a:lnTo>
                    <a:pt x="0" y="138683"/>
                  </a:lnTo>
                  <a:lnTo>
                    <a:pt x="0" y="0"/>
                  </a:lnTo>
                  <a:lnTo>
                    <a:pt x="118872" y="118871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765038" y="2986785"/>
            <a:ext cx="3144520" cy="3094355"/>
            <a:chOff x="5765038" y="2986785"/>
            <a:chExt cx="3144520" cy="3094355"/>
          </a:xfrm>
        </p:grpSpPr>
        <p:sp>
          <p:nvSpPr>
            <p:cNvPr id="39" name="object 39"/>
            <p:cNvSpPr/>
            <p:nvPr/>
          </p:nvSpPr>
          <p:spPr>
            <a:xfrm>
              <a:off x="5771388" y="2993135"/>
              <a:ext cx="3131820" cy="3081655"/>
            </a:xfrm>
            <a:custGeom>
              <a:avLst/>
              <a:gdLst/>
              <a:ahLst/>
              <a:cxnLst/>
              <a:rect l="l" t="t" r="r" b="b"/>
              <a:pathLst>
                <a:path w="3131820" h="3081654">
                  <a:moveTo>
                    <a:pt x="1565910" y="0"/>
                  </a:moveTo>
                  <a:lnTo>
                    <a:pt x="1517133" y="733"/>
                  </a:lnTo>
                  <a:lnTo>
                    <a:pt x="1468728" y="2918"/>
                  </a:lnTo>
                  <a:lnTo>
                    <a:pt x="1420717" y="6535"/>
                  </a:lnTo>
                  <a:lnTo>
                    <a:pt x="1373120" y="11561"/>
                  </a:lnTo>
                  <a:lnTo>
                    <a:pt x="1325960" y="17975"/>
                  </a:lnTo>
                  <a:lnTo>
                    <a:pt x="1279258" y="25756"/>
                  </a:lnTo>
                  <a:lnTo>
                    <a:pt x="1233036" y="34883"/>
                  </a:lnTo>
                  <a:lnTo>
                    <a:pt x="1187316" y="45334"/>
                  </a:lnTo>
                  <a:lnTo>
                    <a:pt x="1142118" y="57089"/>
                  </a:lnTo>
                  <a:lnTo>
                    <a:pt x="1097466" y="70125"/>
                  </a:lnTo>
                  <a:lnTo>
                    <a:pt x="1053380" y="84421"/>
                  </a:lnTo>
                  <a:lnTo>
                    <a:pt x="1009882" y="99957"/>
                  </a:lnTo>
                  <a:lnTo>
                    <a:pt x="966993" y="116710"/>
                  </a:lnTo>
                  <a:lnTo>
                    <a:pt x="924736" y="134660"/>
                  </a:lnTo>
                  <a:lnTo>
                    <a:pt x="883133" y="153785"/>
                  </a:lnTo>
                  <a:lnTo>
                    <a:pt x="842203" y="174064"/>
                  </a:lnTo>
                  <a:lnTo>
                    <a:pt x="801971" y="195475"/>
                  </a:lnTo>
                  <a:lnTo>
                    <a:pt x="762456" y="217998"/>
                  </a:lnTo>
                  <a:lnTo>
                    <a:pt x="723680" y="241610"/>
                  </a:lnTo>
                  <a:lnTo>
                    <a:pt x="685667" y="266291"/>
                  </a:lnTo>
                  <a:lnTo>
                    <a:pt x="648436" y="292020"/>
                  </a:lnTo>
                  <a:lnTo>
                    <a:pt x="612009" y="318774"/>
                  </a:lnTo>
                  <a:lnTo>
                    <a:pt x="576409" y="346533"/>
                  </a:lnTo>
                  <a:lnTo>
                    <a:pt x="541657" y="375276"/>
                  </a:lnTo>
                  <a:lnTo>
                    <a:pt x="507774" y="404980"/>
                  </a:lnTo>
                  <a:lnTo>
                    <a:pt x="474783" y="435625"/>
                  </a:lnTo>
                  <a:lnTo>
                    <a:pt x="442704" y="467190"/>
                  </a:lnTo>
                  <a:lnTo>
                    <a:pt x="411560" y="499653"/>
                  </a:lnTo>
                  <a:lnTo>
                    <a:pt x="381372" y="532992"/>
                  </a:lnTo>
                  <a:lnTo>
                    <a:pt x="352162" y="567187"/>
                  </a:lnTo>
                  <a:lnTo>
                    <a:pt x="323952" y="602216"/>
                  </a:lnTo>
                  <a:lnTo>
                    <a:pt x="296762" y="638058"/>
                  </a:lnTo>
                  <a:lnTo>
                    <a:pt x="270615" y="674692"/>
                  </a:lnTo>
                  <a:lnTo>
                    <a:pt x="245533" y="712095"/>
                  </a:lnTo>
                  <a:lnTo>
                    <a:pt x="221537" y="750248"/>
                  </a:lnTo>
                  <a:lnTo>
                    <a:pt x="198648" y="789128"/>
                  </a:lnTo>
                  <a:lnTo>
                    <a:pt x="176889" y="828715"/>
                  </a:lnTo>
                  <a:lnTo>
                    <a:pt x="156280" y="868986"/>
                  </a:lnTo>
                  <a:lnTo>
                    <a:pt x="136845" y="909922"/>
                  </a:lnTo>
                  <a:lnTo>
                    <a:pt x="118603" y="951499"/>
                  </a:lnTo>
                  <a:lnTo>
                    <a:pt x="101578" y="993698"/>
                  </a:lnTo>
                  <a:lnTo>
                    <a:pt x="85790" y="1036496"/>
                  </a:lnTo>
                  <a:lnTo>
                    <a:pt x="71262" y="1079873"/>
                  </a:lnTo>
                  <a:lnTo>
                    <a:pt x="58014" y="1123806"/>
                  </a:lnTo>
                  <a:lnTo>
                    <a:pt x="46069" y="1168276"/>
                  </a:lnTo>
                  <a:lnTo>
                    <a:pt x="35448" y="1213260"/>
                  </a:lnTo>
                  <a:lnTo>
                    <a:pt x="26174" y="1258737"/>
                  </a:lnTo>
                  <a:lnTo>
                    <a:pt x="18266" y="1304686"/>
                  </a:lnTo>
                  <a:lnTo>
                    <a:pt x="11748" y="1351086"/>
                  </a:lnTo>
                  <a:lnTo>
                    <a:pt x="6640" y="1397915"/>
                  </a:lnTo>
                  <a:lnTo>
                    <a:pt x="2965" y="1445152"/>
                  </a:lnTo>
                  <a:lnTo>
                    <a:pt x="745" y="1492775"/>
                  </a:lnTo>
                  <a:lnTo>
                    <a:pt x="0" y="1540764"/>
                  </a:lnTo>
                  <a:lnTo>
                    <a:pt x="745" y="1588752"/>
                  </a:lnTo>
                  <a:lnTo>
                    <a:pt x="2965" y="1636375"/>
                  </a:lnTo>
                  <a:lnTo>
                    <a:pt x="6640" y="1683612"/>
                  </a:lnTo>
                  <a:lnTo>
                    <a:pt x="11748" y="1730441"/>
                  </a:lnTo>
                  <a:lnTo>
                    <a:pt x="18266" y="1776841"/>
                  </a:lnTo>
                  <a:lnTo>
                    <a:pt x="26174" y="1822790"/>
                  </a:lnTo>
                  <a:lnTo>
                    <a:pt x="35448" y="1868267"/>
                  </a:lnTo>
                  <a:lnTo>
                    <a:pt x="46069" y="1913251"/>
                  </a:lnTo>
                  <a:lnTo>
                    <a:pt x="58014" y="1957721"/>
                  </a:lnTo>
                  <a:lnTo>
                    <a:pt x="71262" y="2001654"/>
                  </a:lnTo>
                  <a:lnTo>
                    <a:pt x="85790" y="2045031"/>
                  </a:lnTo>
                  <a:lnTo>
                    <a:pt x="101578" y="2087829"/>
                  </a:lnTo>
                  <a:lnTo>
                    <a:pt x="118603" y="2130028"/>
                  </a:lnTo>
                  <a:lnTo>
                    <a:pt x="136845" y="2171605"/>
                  </a:lnTo>
                  <a:lnTo>
                    <a:pt x="156280" y="2212541"/>
                  </a:lnTo>
                  <a:lnTo>
                    <a:pt x="176889" y="2252812"/>
                  </a:lnTo>
                  <a:lnTo>
                    <a:pt x="198648" y="2292399"/>
                  </a:lnTo>
                  <a:lnTo>
                    <a:pt x="221537" y="2331279"/>
                  </a:lnTo>
                  <a:lnTo>
                    <a:pt x="245533" y="2369432"/>
                  </a:lnTo>
                  <a:lnTo>
                    <a:pt x="270615" y="2406835"/>
                  </a:lnTo>
                  <a:lnTo>
                    <a:pt x="296762" y="2443469"/>
                  </a:lnTo>
                  <a:lnTo>
                    <a:pt x="323952" y="2479311"/>
                  </a:lnTo>
                  <a:lnTo>
                    <a:pt x="352162" y="2514340"/>
                  </a:lnTo>
                  <a:lnTo>
                    <a:pt x="381372" y="2548535"/>
                  </a:lnTo>
                  <a:lnTo>
                    <a:pt x="411560" y="2581874"/>
                  </a:lnTo>
                  <a:lnTo>
                    <a:pt x="442704" y="2614337"/>
                  </a:lnTo>
                  <a:lnTo>
                    <a:pt x="474783" y="2645902"/>
                  </a:lnTo>
                  <a:lnTo>
                    <a:pt x="507774" y="2676547"/>
                  </a:lnTo>
                  <a:lnTo>
                    <a:pt x="541657" y="2706251"/>
                  </a:lnTo>
                  <a:lnTo>
                    <a:pt x="576409" y="2734994"/>
                  </a:lnTo>
                  <a:lnTo>
                    <a:pt x="612009" y="2762753"/>
                  </a:lnTo>
                  <a:lnTo>
                    <a:pt x="648436" y="2789507"/>
                  </a:lnTo>
                  <a:lnTo>
                    <a:pt x="685667" y="2815236"/>
                  </a:lnTo>
                  <a:lnTo>
                    <a:pt x="723680" y="2839917"/>
                  </a:lnTo>
                  <a:lnTo>
                    <a:pt x="762456" y="2863529"/>
                  </a:lnTo>
                  <a:lnTo>
                    <a:pt x="801971" y="2886052"/>
                  </a:lnTo>
                  <a:lnTo>
                    <a:pt x="842203" y="2907463"/>
                  </a:lnTo>
                  <a:lnTo>
                    <a:pt x="883133" y="2927742"/>
                  </a:lnTo>
                  <a:lnTo>
                    <a:pt x="924736" y="2946867"/>
                  </a:lnTo>
                  <a:lnTo>
                    <a:pt x="966993" y="2964817"/>
                  </a:lnTo>
                  <a:lnTo>
                    <a:pt x="1009882" y="2981570"/>
                  </a:lnTo>
                  <a:lnTo>
                    <a:pt x="1053380" y="2997106"/>
                  </a:lnTo>
                  <a:lnTo>
                    <a:pt x="1097466" y="3011402"/>
                  </a:lnTo>
                  <a:lnTo>
                    <a:pt x="1142118" y="3024438"/>
                  </a:lnTo>
                  <a:lnTo>
                    <a:pt x="1187316" y="3036193"/>
                  </a:lnTo>
                  <a:lnTo>
                    <a:pt x="1233036" y="3046644"/>
                  </a:lnTo>
                  <a:lnTo>
                    <a:pt x="1279258" y="3055771"/>
                  </a:lnTo>
                  <a:lnTo>
                    <a:pt x="1325960" y="3063552"/>
                  </a:lnTo>
                  <a:lnTo>
                    <a:pt x="1373120" y="3069966"/>
                  </a:lnTo>
                  <a:lnTo>
                    <a:pt x="1420717" y="3074992"/>
                  </a:lnTo>
                  <a:lnTo>
                    <a:pt x="1468728" y="3078609"/>
                  </a:lnTo>
                  <a:lnTo>
                    <a:pt x="1517133" y="3080794"/>
                  </a:lnTo>
                  <a:lnTo>
                    <a:pt x="1565910" y="3081528"/>
                  </a:lnTo>
                  <a:lnTo>
                    <a:pt x="1614686" y="3080794"/>
                  </a:lnTo>
                  <a:lnTo>
                    <a:pt x="1663091" y="3078609"/>
                  </a:lnTo>
                  <a:lnTo>
                    <a:pt x="1711102" y="3074992"/>
                  </a:lnTo>
                  <a:lnTo>
                    <a:pt x="1758699" y="3069966"/>
                  </a:lnTo>
                  <a:lnTo>
                    <a:pt x="1805859" y="3063552"/>
                  </a:lnTo>
                  <a:lnTo>
                    <a:pt x="1852561" y="3055771"/>
                  </a:lnTo>
                  <a:lnTo>
                    <a:pt x="1898783" y="3046644"/>
                  </a:lnTo>
                  <a:lnTo>
                    <a:pt x="1944503" y="3036193"/>
                  </a:lnTo>
                  <a:lnTo>
                    <a:pt x="1989701" y="3024438"/>
                  </a:lnTo>
                  <a:lnTo>
                    <a:pt x="2034353" y="3011402"/>
                  </a:lnTo>
                  <a:lnTo>
                    <a:pt x="2078439" y="2997106"/>
                  </a:lnTo>
                  <a:lnTo>
                    <a:pt x="2121937" y="2981570"/>
                  </a:lnTo>
                  <a:lnTo>
                    <a:pt x="2164826" y="2964817"/>
                  </a:lnTo>
                  <a:lnTo>
                    <a:pt x="2207083" y="2946867"/>
                  </a:lnTo>
                  <a:lnTo>
                    <a:pt x="2248686" y="2927742"/>
                  </a:lnTo>
                  <a:lnTo>
                    <a:pt x="2289616" y="2907463"/>
                  </a:lnTo>
                  <a:lnTo>
                    <a:pt x="2329848" y="2886052"/>
                  </a:lnTo>
                  <a:lnTo>
                    <a:pt x="2369363" y="2863529"/>
                  </a:lnTo>
                  <a:lnTo>
                    <a:pt x="2408139" y="2839917"/>
                  </a:lnTo>
                  <a:lnTo>
                    <a:pt x="2446152" y="2815236"/>
                  </a:lnTo>
                  <a:lnTo>
                    <a:pt x="2483383" y="2789507"/>
                  </a:lnTo>
                  <a:lnTo>
                    <a:pt x="2519810" y="2762753"/>
                  </a:lnTo>
                  <a:lnTo>
                    <a:pt x="2555410" y="2734994"/>
                  </a:lnTo>
                  <a:lnTo>
                    <a:pt x="2590162" y="2706251"/>
                  </a:lnTo>
                  <a:lnTo>
                    <a:pt x="2624045" y="2676547"/>
                  </a:lnTo>
                  <a:lnTo>
                    <a:pt x="2657036" y="2645902"/>
                  </a:lnTo>
                  <a:lnTo>
                    <a:pt x="2689115" y="2614337"/>
                  </a:lnTo>
                  <a:lnTo>
                    <a:pt x="2720259" y="2581874"/>
                  </a:lnTo>
                  <a:lnTo>
                    <a:pt x="2750447" y="2548535"/>
                  </a:lnTo>
                  <a:lnTo>
                    <a:pt x="2779657" y="2514340"/>
                  </a:lnTo>
                  <a:lnTo>
                    <a:pt x="2807867" y="2479311"/>
                  </a:lnTo>
                  <a:lnTo>
                    <a:pt x="2835057" y="2443469"/>
                  </a:lnTo>
                  <a:lnTo>
                    <a:pt x="2861204" y="2406835"/>
                  </a:lnTo>
                  <a:lnTo>
                    <a:pt x="2886286" y="2369432"/>
                  </a:lnTo>
                  <a:lnTo>
                    <a:pt x="2910282" y="2331279"/>
                  </a:lnTo>
                  <a:lnTo>
                    <a:pt x="2933171" y="2292399"/>
                  </a:lnTo>
                  <a:lnTo>
                    <a:pt x="2954930" y="2252812"/>
                  </a:lnTo>
                  <a:lnTo>
                    <a:pt x="2975539" y="2212541"/>
                  </a:lnTo>
                  <a:lnTo>
                    <a:pt x="2994974" y="2171605"/>
                  </a:lnTo>
                  <a:lnTo>
                    <a:pt x="3013216" y="2130028"/>
                  </a:lnTo>
                  <a:lnTo>
                    <a:pt x="3030241" y="2087829"/>
                  </a:lnTo>
                  <a:lnTo>
                    <a:pt x="3046029" y="2045031"/>
                  </a:lnTo>
                  <a:lnTo>
                    <a:pt x="3060557" y="2001654"/>
                  </a:lnTo>
                  <a:lnTo>
                    <a:pt x="3073805" y="1957721"/>
                  </a:lnTo>
                  <a:lnTo>
                    <a:pt x="3085750" y="1913251"/>
                  </a:lnTo>
                  <a:lnTo>
                    <a:pt x="3096371" y="1868267"/>
                  </a:lnTo>
                  <a:lnTo>
                    <a:pt x="3105645" y="1822790"/>
                  </a:lnTo>
                  <a:lnTo>
                    <a:pt x="3113553" y="1776841"/>
                  </a:lnTo>
                  <a:lnTo>
                    <a:pt x="3120071" y="1730441"/>
                  </a:lnTo>
                  <a:lnTo>
                    <a:pt x="3125179" y="1683612"/>
                  </a:lnTo>
                  <a:lnTo>
                    <a:pt x="3128854" y="1636375"/>
                  </a:lnTo>
                  <a:lnTo>
                    <a:pt x="3131074" y="1588752"/>
                  </a:lnTo>
                  <a:lnTo>
                    <a:pt x="3131819" y="1540764"/>
                  </a:lnTo>
                  <a:lnTo>
                    <a:pt x="3131074" y="1492775"/>
                  </a:lnTo>
                  <a:lnTo>
                    <a:pt x="3128854" y="1445152"/>
                  </a:lnTo>
                  <a:lnTo>
                    <a:pt x="3125179" y="1397915"/>
                  </a:lnTo>
                  <a:lnTo>
                    <a:pt x="3120071" y="1351086"/>
                  </a:lnTo>
                  <a:lnTo>
                    <a:pt x="3113553" y="1304686"/>
                  </a:lnTo>
                  <a:lnTo>
                    <a:pt x="3105645" y="1258737"/>
                  </a:lnTo>
                  <a:lnTo>
                    <a:pt x="3096371" y="1213260"/>
                  </a:lnTo>
                  <a:lnTo>
                    <a:pt x="3085750" y="1168276"/>
                  </a:lnTo>
                  <a:lnTo>
                    <a:pt x="3073805" y="1123806"/>
                  </a:lnTo>
                  <a:lnTo>
                    <a:pt x="3060557" y="1079873"/>
                  </a:lnTo>
                  <a:lnTo>
                    <a:pt x="3046029" y="1036496"/>
                  </a:lnTo>
                  <a:lnTo>
                    <a:pt x="3030241" y="993698"/>
                  </a:lnTo>
                  <a:lnTo>
                    <a:pt x="3013216" y="951499"/>
                  </a:lnTo>
                  <a:lnTo>
                    <a:pt x="2994974" y="909922"/>
                  </a:lnTo>
                  <a:lnTo>
                    <a:pt x="2975539" y="868986"/>
                  </a:lnTo>
                  <a:lnTo>
                    <a:pt x="2954930" y="828715"/>
                  </a:lnTo>
                  <a:lnTo>
                    <a:pt x="2933171" y="789128"/>
                  </a:lnTo>
                  <a:lnTo>
                    <a:pt x="2910282" y="750248"/>
                  </a:lnTo>
                  <a:lnTo>
                    <a:pt x="2886286" y="712095"/>
                  </a:lnTo>
                  <a:lnTo>
                    <a:pt x="2861204" y="674692"/>
                  </a:lnTo>
                  <a:lnTo>
                    <a:pt x="2835057" y="638058"/>
                  </a:lnTo>
                  <a:lnTo>
                    <a:pt x="2807867" y="602216"/>
                  </a:lnTo>
                  <a:lnTo>
                    <a:pt x="2779657" y="567187"/>
                  </a:lnTo>
                  <a:lnTo>
                    <a:pt x="2750447" y="532992"/>
                  </a:lnTo>
                  <a:lnTo>
                    <a:pt x="2720259" y="499653"/>
                  </a:lnTo>
                  <a:lnTo>
                    <a:pt x="2689115" y="467190"/>
                  </a:lnTo>
                  <a:lnTo>
                    <a:pt x="2657036" y="435625"/>
                  </a:lnTo>
                  <a:lnTo>
                    <a:pt x="2624045" y="404980"/>
                  </a:lnTo>
                  <a:lnTo>
                    <a:pt x="2590162" y="375276"/>
                  </a:lnTo>
                  <a:lnTo>
                    <a:pt x="2555410" y="346533"/>
                  </a:lnTo>
                  <a:lnTo>
                    <a:pt x="2519810" y="318774"/>
                  </a:lnTo>
                  <a:lnTo>
                    <a:pt x="2483383" y="292020"/>
                  </a:lnTo>
                  <a:lnTo>
                    <a:pt x="2446152" y="266291"/>
                  </a:lnTo>
                  <a:lnTo>
                    <a:pt x="2408139" y="241610"/>
                  </a:lnTo>
                  <a:lnTo>
                    <a:pt x="2369363" y="217998"/>
                  </a:lnTo>
                  <a:lnTo>
                    <a:pt x="2329848" y="195475"/>
                  </a:lnTo>
                  <a:lnTo>
                    <a:pt x="2289616" y="174064"/>
                  </a:lnTo>
                  <a:lnTo>
                    <a:pt x="2248686" y="153785"/>
                  </a:lnTo>
                  <a:lnTo>
                    <a:pt x="2207083" y="134660"/>
                  </a:lnTo>
                  <a:lnTo>
                    <a:pt x="2164826" y="116710"/>
                  </a:lnTo>
                  <a:lnTo>
                    <a:pt x="2121937" y="99957"/>
                  </a:lnTo>
                  <a:lnTo>
                    <a:pt x="2078439" y="84421"/>
                  </a:lnTo>
                  <a:lnTo>
                    <a:pt x="2034353" y="70125"/>
                  </a:lnTo>
                  <a:lnTo>
                    <a:pt x="1989701" y="57089"/>
                  </a:lnTo>
                  <a:lnTo>
                    <a:pt x="1944503" y="45334"/>
                  </a:lnTo>
                  <a:lnTo>
                    <a:pt x="1898783" y="34883"/>
                  </a:lnTo>
                  <a:lnTo>
                    <a:pt x="1852561" y="25756"/>
                  </a:lnTo>
                  <a:lnTo>
                    <a:pt x="1805859" y="17975"/>
                  </a:lnTo>
                  <a:lnTo>
                    <a:pt x="1758699" y="11561"/>
                  </a:lnTo>
                  <a:lnTo>
                    <a:pt x="1711102" y="6535"/>
                  </a:lnTo>
                  <a:lnTo>
                    <a:pt x="1663091" y="2918"/>
                  </a:lnTo>
                  <a:lnTo>
                    <a:pt x="1614686" y="733"/>
                  </a:lnTo>
                  <a:lnTo>
                    <a:pt x="1565910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771388" y="2993135"/>
              <a:ext cx="3131820" cy="3081655"/>
            </a:xfrm>
            <a:custGeom>
              <a:avLst/>
              <a:gdLst/>
              <a:ahLst/>
              <a:cxnLst/>
              <a:rect l="l" t="t" r="r" b="b"/>
              <a:pathLst>
                <a:path w="3131820" h="3081654">
                  <a:moveTo>
                    <a:pt x="0" y="1540764"/>
                  </a:moveTo>
                  <a:lnTo>
                    <a:pt x="745" y="1492775"/>
                  </a:lnTo>
                  <a:lnTo>
                    <a:pt x="2965" y="1445152"/>
                  </a:lnTo>
                  <a:lnTo>
                    <a:pt x="6640" y="1397915"/>
                  </a:lnTo>
                  <a:lnTo>
                    <a:pt x="11748" y="1351086"/>
                  </a:lnTo>
                  <a:lnTo>
                    <a:pt x="18266" y="1304686"/>
                  </a:lnTo>
                  <a:lnTo>
                    <a:pt x="26174" y="1258737"/>
                  </a:lnTo>
                  <a:lnTo>
                    <a:pt x="35448" y="1213260"/>
                  </a:lnTo>
                  <a:lnTo>
                    <a:pt x="46069" y="1168276"/>
                  </a:lnTo>
                  <a:lnTo>
                    <a:pt x="58014" y="1123806"/>
                  </a:lnTo>
                  <a:lnTo>
                    <a:pt x="71262" y="1079873"/>
                  </a:lnTo>
                  <a:lnTo>
                    <a:pt x="85790" y="1036496"/>
                  </a:lnTo>
                  <a:lnTo>
                    <a:pt x="101578" y="993698"/>
                  </a:lnTo>
                  <a:lnTo>
                    <a:pt x="118603" y="951499"/>
                  </a:lnTo>
                  <a:lnTo>
                    <a:pt x="136845" y="909922"/>
                  </a:lnTo>
                  <a:lnTo>
                    <a:pt x="156280" y="868986"/>
                  </a:lnTo>
                  <a:lnTo>
                    <a:pt x="176889" y="828715"/>
                  </a:lnTo>
                  <a:lnTo>
                    <a:pt x="198648" y="789128"/>
                  </a:lnTo>
                  <a:lnTo>
                    <a:pt x="221537" y="750248"/>
                  </a:lnTo>
                  <a:lnTo>
                    <a:pt x="245533" y="712095"/>
                  </a:lnTo>
                  <a:lnTo>
                    <a:pt x="270615" y="674692"/>
                  </a:lnTo>
                  <a:lnTo>
                    <a:pt x="296762" y="638058"/>
                  </a:lnTo>
                  <a:lnTo>
                    <a:pt x="323952" y="602216"/>
                  </a:lnTo>
                  <a:lnTo>
                    <a:pt x="352162" y="567187"/>
                  </a:lnTo>
                  <a:lnTo>
                    <a:pt x="381372" y="532992"/>
                  </a:lnTo>
                  <a:lnTo>
                    <a:pt x="411560" y="499653"/>
                  </a:lnTo>
                  <a:lnTo>
                    <a:pt x="442704" y="467190"/>
                  </a:lnTo>
                  <a:lnTo>
                    <a:pt x="474783" y="435625"/>
                  </a:lnTo>
                  <a:lnTo>
                    <a:pt x="507774" y="404980"/>
                  </a:lnTo>
                  <a:lnTo>
                    <a:pt x="541657" y="375276"/>
                  </a:lnTo>
                  <a:lnTo>
                    <a:pt x="576409" y="346533"/>
                  </a:lnTo>
                  <a:lnTo>
                    <a:pt x="612009" y="318774"/>
                  </a:lnTo>
                  <a:lnTo>
                    <a:pt x="648436" y="292020"/>
                  </a:lnTo>
                  <a:lnTo>
                    <a:pt x="685667" y="266291"/>
                  </a:lnTo>
                  <a:lnTo>
                    <a:pt x="723680" y="241610"/>
                  </a:lnTo>
                  <a:lnTo>
                    <a:pt x="762456" y="217998"/>
                  </a:lnTo>
                  <a:lnTo>
                    <a:pt x="801971" y="195475"/>
                  </a:lnTo>
                  <a:lnTo>
                    <a:pt x="842203" y="174064"/>
                  </a:lnTo>
                  <a:lnTo>
                    <a:pt x="883133" y="153785"/>
                  </a:lnTo>
                  <a:lnTo>
                    <a:pt x="924736" y="134660"/>
                  </a:lnTo>
                  <a:lnTo>
                    <a:pt x="966993" y="116710"/>
                  </a:lnTo>
                  <a:lnTo>
                    <a:pt x="1009882" y="99957"/>
                  </a:lnTo>
                  <a:lnTo>
                    <a:pt x="1053380" y="84421"/>
                  </a:lnTo>
                  <a:lnTo>
                    <a:pt x="1097466" y="70125"/>
                  </a:lnTo>
                  <a:lnTo>
                    <a:pt x="1142118" y="57089"/>
                  </a:lnTo>
                  <a:lnTo>
                    <a:pt x="1187316" y="45334"/>
                  </a:lnTo>
                  <a:lnTo>
                    <a:pt x="1233036" y="34883"/>
                  </a:lnTo>
                  <a:lnTo>
                    <a:pt x="1279258" y="25756"/>
                  </a:lnTo>
                  <a:lnTo>
                    <a:pt x="1325960" y="17975"/>
                  </a:lnTo>
                  <a:lnTo>
                    <a:pt x="1373120" y="11561"/>
                  </a:lnTo>
                  <a:lnTo>
                    <a:pt x="1420717" y="6535"/>
                  </a:lnTo>
                  <a:lnTo>
                    <a:pt x="1468728" y="2918"/>
                  </a:lnTo>
                  <a:lnTo>
                    <a:pt x="1517133" y="733"/>
                  </a:lnTo>
                  <a:lnTo>
                    <a:pt x="1565910" y="0"/>
                  </a:lnTo>
                  <a:lnTo>
                    <a:pt x="1614686" y="733"/>
                  </a:lnTo>
                  <a:lnTo>
                    <a:pt x="1663091" y="2918"/>
                  </a:lnTo>
                  <a:lnTo>
                    <a:pt x="1711102" y="6535"/>
                  </a:lnTo>
                  <a:lnTo>
                    <a:pt x="1758699" y="11561"/>
                  </a:lnTo>
                  <a:lnTo>
                    <a:pt x="1805859" y="17975"/>
                  </a:lnTo>
                  <a:lnTo>
                    <a:pt x="1852561" y="25756"/>
                  </a:lnTo>
                  <a:lnTo>
                    <a:pt x="1898783" y="34883"/>
                  </a:lnTo>
                  <a:lnTo>
                    <a:pt x="1944503" y="45334"/>
                  </a:lnTo>
                  <a:lnTo>
                    <a:pt x="1989701" y="57089"/>
                  </a:lnTo>
                  <a:lnTo>
                    <a:pt x="2034353" y="70125"/>
                  </a:lnTo>
                  <a:lnTo>
                    <a:pt x="2078439" y="84421"/>
                  </a:lnTo>
                  <a:lnTo>
                    <a:pt x="2121937" y="99957"/>
                  </a:lnTo>
                  <a:lnTo>
                    <a:pt x="2164826" y="116710"/>
                  </a:lnTo>
                  <a:lnTo>
                    <a:pt x="2207083" y="134660"/>
                  </a:lnTo>
                  <a:lnTo>
                    <a:pt x="2248686" y="153785"/>
                  </a:lnTo>
                  <a:lnTo>
                    <a:pt x="2289616" y="174064"/>
                  </a:lnTo>
                  <a:lnTo>
                    <a:pt x="2329848" y="195475"/>
                  </a:lnTo>
                  <a:lnTo>
                    <a:pt x="2369363" y="217998"/>
                  </a:lnTo>
                  <a:lnTo>
                    <a:pt x="2408139" y="241610"/>
                  </a:lnTo>
                  <a:lnTo>
                    <a:pt x="2446152" y="266291"/>
                  </a:lnTo>
                  <a:lnTo>
                    <a:pt x="2483383" y="292020"/>
                  </a:lnTo>
                  <a:lnTo>
                    <a:pt x="2519810" y="318774"/>
                  </a:lnTo>
                  <a:lnTo>
                    <a:pt x="2555410" y="346533"/>
                  </a:lnTo>
                  <a:lnTo>
                    <a:pt x="2590162" y="375276"/>
                  </a:lnTo>
                  <a:lnTo>
                    <a:pt x="2624045" y="404980"/>
                  </a:lnTo>
                  <a:lnTo>
                    <a:pt x="2657036" y="435625"/>
                  </a:lnTo>
                  <a:lnTo>
                    <a:pt x="2689115" y="467190"/>
                  </a:lnTo>
                  <a:lnTo>
                    <a:pt x="2720259" y="499653"/>
                  </a:lnTo>
                  <a:lnTo>
                    <a:pt x="2750447" y="532992"/>
                  </a:lnTo>
                  <a:lnTo>
                    <a:pt x="2779657" y="567187"/>
                  </a:lnTo>
                  <a:lnTo>
                    <a:pt x="2807867" y="602216"/>
                  </a:lnTo>
                  <a:lnTo>
                    <a:pt x="2835057" y="638058"/>
                  </a:lnTo>
                  <a:lnTo>
                    <a:pt x="2861204" y="674692"/>
                  </a:lnTo>
                  <a:lnTo>
                    <a:pt x="2886286" y="712095"/>
                  </a:lnTo>
                  <a:lnTo>
                    <a:pt x="2910282" y="750248"/>
                  </a:lnTo>
                  <a:lnTo>
                    <a:pt x="2933171" y="789128"/>
                  </a:lnTo>
                  <a:lnTo>
                    <a:pt x="2954930" y="828715"/>
                  </a:lnTo>
                  <a:lnTo>
                    <a:pt x="2975539" y="868986"/>
                  </a:lnTo>
                  <a:lnTo>
                    <a:pt x="2994974" y="909922"/>
                  </a:lnTo>
                  <a:lnTo>
                    <a:pt x="3013216" y="951499"/>
                  </a:lnTo>
                  <a:lnTo>
                    <a:pt x="3030241" y="993698"/>
                  </a:lnTo>
                  <a:lnTo>
                    <a:pt x="3046029" y="1036496"/>
                  </a:lnTo>
                  <a:lnTo>
                    <a:pt x="3060557" y="1079873"/>
                  </a:lnTo>
                  <a:lnTo>
                    <a:pt x="3073805" y="1123806"/>
                  </a:lnTo>
                  <a:lnTo>
                    <a:pt x="3085750" y="1168276"/>
                  </a:lnTo>
                  <a:lnTo>
                    <a:pt x="3096371" y="1213260"/>
                  </a:lnTo>
                  <a:lnTo>
                    <a:pt x="3105645" y="1258737"/>
                  </a:lnTo>
                  <a:lnTo>
                    <a:pt x="3113553" y="1304686"/>
                  </a:lnTo>
                  <a:lnTo>
                    <a:pt x="3120071" y="1351086"/>
                  </a:lnTo>
                  <a:lnTo>
                    <a:pt x="3125179" y="1397915"/>
                  </a:lnTo>
                  <a:lnTo>
                    <a:pt x="3128854" y="1445152"/>
                  </a:lnTo>
                  <a:lnTo>
                    <a:pt x="3131074" y="1492775"/>
                  </a:lnTo>
                  <a:lnTo>
                    <a:pt x="3131819" y="1540764"/>
                  </a:lnTo>
                  <a:lnTo>
                    <a:pt x="3131074" y="1588752"/>
                  </a:lnTo>
                  <a:lnTo>
                    <a:pt x="3128854" y="1636375"/>
                  </a:lnTo>
                  <a:lnTo>
                    <a:pt x="3125179" y="1683612"/>
                  </a:lnTo>
                  <a:lnTo>
                    <a:pt x="3120071" y="1730441"/>
                  </a:lnTo>
                  <a:lnTo>
                    <a:pt x="3113553" y="1776841"/>
                  </a:lnTo>
                  <a:lnTo>
                    <a:pt x="3105645" y="1822790"/>
                  </a:lnTo>
                  <a:lnTo>
                    <a:pt x="3096371" y="1868267"/>
                  </a:lnTo>
                  <a:lnTo>
                    <a:pt x="3085750" y="1913251"/>
                  </a:lnTo>
                  <a:lnTo>
                    <a:pt x="3073805" y="1957721"/>
                  </a:lnTo>
                  <a:lnTo>
                    <a:pt x="3060557" y="2001654"/>
                  </a:lnTo>
                  <a:lnTo>
                    <a:pt x="3046029" y="2045031"/>
                  </a:lnTo>
                  <a:lnTo>
                    <a:pt x="3030241" y="2087829"/>
                  </a:lnTo>
                  <a:lnTo>
                    <a:pt x="3013216" y="2130028"/>
                  </a:lnTo>
                  <a:lnTo>
                    <a:pt x="2994974" y="2171605"/>
                  </a:lnTo>
                  <a:lnTo>
                    <a:pt x="2975539" y="2212541"/>
                  </a:lnTo>
                  <a:lnTo>
                    <a:pt x="2954930" y="2252812"/>
                  </a:lnTo>
                  <a:lnTo>
                    <a:pt x="2933171" y="2292399"/>
                  </a:lnTo>
                  <a:lnTo>
                    <a:pt x="2910282" y="2331279"/>
                  </a:lnTo>
                  <a:lnTo>
                    <a:pt x="2886286" y="2369432"/>
                  </a:lnTo>
                  <a:lnTo>
                    <a:pt x="2861204" y="2406835"/>
                  </a:lnTo>
                  <a:lnTo>
                    <a:pt x="2835057" y="2443469"/>
                  </a:lnTo>
                  <a:lnTo>
                    <a:pt x="2807867" y="2479311"/>
                  </a:lnTo>
                  <a:lnTo>
                    <a:pt x="2779657" y="2514340"/>
                  </a:lnTo>
                  <a:lnTo>
                    <a:pt x="2750447" y="2548535"/>
                  </a:lnTo>
                  <a:lnTo>
                    <a:pt x="2720259" y="2581874"/>
                  </a:lnTo>
                  <a:lnTo>
                    <a:pt x="2689115" y="2614337"/>
                  </a:lnTo>
                  <a:lnTo>
                    <a:pt x="2657036" y="2645902"/>
                  </a:lnTo>
                  <a:lnTo>
                    <a:pt x="2624045" y="2676547"/>
                  </a:lnTo>
                  <a:lnTo>
                    <a:pt x="2590162" y="2706251"/>
                  </a:lnTo>
                  <a:lnTo>
                    <a:pt x="2555410" y="2734994"/>
                  </a:lnTo>
                  <a:lnTo>
                    <a:pt x="2519810" y="2762753"/>
                  </a:lnTo>
                  <a:lnTo>
                    <a:pt x="2483383" y="2789507"/>
                  </a:lnTo>
                  <a:lnTo>
                    <a:pt x="2446152" y="2815236"/>
                  </a:lnTo>
                  <a:lnTo>
                    <a:pt x="2408139" y="2839917"/>
                  </a:lnTo>
                  <a:lnTo>
                    <a:pt x="2369363" y="2863529"/>
                  </a:lnTo>
                  <a:lnTo>
                    <a:pt x="2329848" y="2886052"/>
                  </a:lnTo>
                  <a:lnTo>
                    <a:pt x="2289616" y="2907463"/>
                  </a:lnTo>
                  <a:lnTo>
                    <a:pt x="2248686" y="2927742"/>
                  </a:lnTo>
                  <a:lnTo>
                    <a:pt x="2207083" y="2946867"/>
                  </a:lnTo>
                  <a:lnTo>
                    <a:pt x="2164826" y="2964817"/>
                  </a:lnTo>
                  <a:lnTo>
                    <a:pt x="2121937" y="2981570"/>
                  </a:lnTo>
                  <a:lnTo>
                    <a:pt x="2078439" y="2997106"/>
                  </a:lnTo>
                  <a:lnTo>
                    <a:pt x="2034353" y="3011402"/>
                  </a:lnTo>
                  <a:lnTo>
                    <a:pt x="1989701" y="3024438"/>
                  </a:lnTo>
                  <a:lnTo>
                    <a:pt x="1944503" y="3036193"/>
                  </a:lnTo>
                  <a:lnTo>
                    <a:pt x="1898783" y="3046644"/>
                  </a:lnTo>
                  <a:lnTo>
                    <a:pt x="1852561" y="3055771"/>
                  </a:lnTo>
                  <a:lnTo>
                    <a:pt x="1805859" y="3063552"/>
                  </a:lnTo>
                  <a:lnTo>
                    <a:pt x="1758699" y="3069966"/>
                  </a:lnTo>
                  <a:lnTo>
                    <a:pt x="1711102" y="3074992"/>
                  </a:lnTo>
                  <a:lnTo>
                    <a:pt x="1663091" y="3078609"/>
                  </a:lnTo>
                  <a:lnTo>
                    <a:pt x="1614686" y="3080794"/>
                  </a:lnTo>
                  <a:lnTo>
                    <a:pt x="1565910" y="3081528"/>
                  </a:lnTo>
                  <a:lnTo>
                    <a:pt x="1517133" y="3080794"/>
                  </a:lnTo>
                  <a:lnTo>
                    <a:pt x="1468728" y="3078609"/>
                  </a:lnTo>
                  <a:lnTo>
                    <a:pt x="1420717" y="3074992"/>
                  </a:lnTo>
                  <a:lnTo>
                    <a:pt x="1373120" y="3069966"/>
                  </a:lnTo>
                  <a:lnTo>
                    <a:pt x="1325960" y="3063552"/>
                  </a:lnTo>
                  <a:lnTo>
                    <a:pt x="1279258" y="3055771"/>
                  </a:lnTo>
                  <a:lnTo>
                    <a:pt x="1233036" y="3046644"/>
                  </a:lnTo>
                  <a:lnTo>
                    <a:pt x="1187316" y="3036193"/>
                  </a:lnTo>
                  <a:lnTo>
                    <a:pt x="1142118" y="3024438"/>
                  </a:lnTo>
                  <a:lnTo>
                    <a:pt x="1097466" y="3011402"/>
                  </a:lnTo>
                  <a:lnTo>
                    <a:pt x="1053380" y="2997106"/>
                  </a:lnTo>
                  <a:lnTo>
                    <a:pt x="1009882" y="2981570"/>
                  </a:lnTo>
                  <a:lnTo>
                    <a:pt x="966993" y="2964817"/>
                  </a:lnTo>
                  <a:lnTo>
                    <a:pt x="924736" y="2946867"/>
                  </a:lnTo>
                  <a:lnTo>
                    <a:pt x="883133" y="2927742"/>
                  </a:lnTo>
                  <a:lnTo>
                    <a:pt x="842203" y="2907463"/>
                  </a:lnTo>
                  <a:lnTo>
                    <a:pt x="801971" y="2886052"/>
                  </a:lnTo>
                  <a:lnTo>
                    <a:pt x="762456" y="2863529"/>
                  </a:lnTo>
                  <a:lnTo>
                    <a:pt x="723680" y="2839917"/>
                  </a:lnTo>
                  <a:lnTo>
                    <a:pt x="685667" y="2815236"/>
                  </a:lnTo>
                  <a:lnTo>
                    <a:pt x="648436" y="2789507"/>
                  </a:lnTo>
                  <a:lnTo>
                    <a:pt x="612009" y="2762753"/>
                  </a:lnTo>
                  <a:lnTo>
                    <a:pt x="576409" y="2734994"/>
                  </a:lnTo>
                  <a:lnTo>
                    <a:pt x="541657" y="2706251"/>
                  </a:lnTo>
                  <a:lnTo>
                    <a:pt x="507774" y="2676547"/>
                  </a:lnTo>
                  <a:lnTo>
                    <a:pt x="474783" y="2645902"/>
                  </a:lnTo>
                  <a:lnTo>
                    <a:pt x="442704" y="2614337"/>
                  </a:lnTo>
                  <a:lnTo>
                    <a:pt x="411560" y="2581874"/>
                  </a:lnTo>
                  <a:lnTo>
                    <a:pt x="381372" y="2548535"/>
                  </a:lnTo>
                  <a:lnTo>
                    <a:pt x="352162" y="2514340"/>
                  </a:lnTo>
                  <a:lnTo>
                    <a:pt x="323952" y="2479311"/>
                  </a:lnTo>
                  <a:lnTo>
                    <a:pt x="296762" y="2443469"/>
                  </a:lnTo>
                  <a:lnTo>
                    <a:pt x="270615" y="2406835"/>
                  </a:lnTo>
                  <a:lnTo>
                    <a:pt x="245533" y="2369432"/>
                  </a:lnTo>
                  <a:lnTo>
                    <a:pt x="221537" y="2331279"/>
                  </a:lnTo>
                  <a:lnTo>
                    <a:pt x="198648" y="2292399"/>
                  </a:lnTo>
                  <a:lnTo>
                    <a:pt x="176889" y="2252812"/>
                  </a:lnTo>
                  <a:lnTo>
                    <a:pt x="156280" y="2212541"/>
                  </a:lnTo>
                  <a:lnTo>
                    <a:pt x="136845" y="2171605"/>
                  </a:lnTo>
                  <a:lnTo>
                    <a:pt x="118603" y="2130028"/>
                  </a:lnTo>
                  <a:lnTo>
                    <a:pt x="101578" y="2087829"/>
                  </a:lnTo>
                  <a:lnTo>
                    <a:pt x="85790" y="2045031"/>
                  </a:lnTo>
                  <a:lnTo>
                    <a:pt x="71262" y="2001654"/>
                  </a:lnTo>
                  <a:lnTo>
                    <a:pt x="58014" y="1957721"/>
                  </a:lnTo>
                  <a:lnTo>
                    <a:pt x="46069" y="1913251"/>
                  </a:lnTo>
                  <a:lnTo>
                    <a:pt x="35448" y="1868267"/>
                  </a:lnTo>
                  <a:lnTo>
                    <a:pt x="26174" y="1822790"/>
                  </a:lnTo>
                  <a:lnTo>
                    <a:pt x="18266" y="1776841"/>
                  </a:lnTo>
                  <a:lnTo>
                    <a:pt x="11748" y="1730441"/>
                  </a:lnTo>
                  <a:lnTo>
                    <a:pt x="6640" y="1683612"/>
                  </a:lnTo>
                  <a:lnTo>
                    <a:pt x="2965" y="1636375"/>
                  </a:lnTo>
                  <a:lnTo>
                    <a:pt x="745" y="1588752"/>
                  </a:lnTo>
                  <a:lnTo>
                    <a:pt x="0" y="154076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478015" y="4144136"/>
            <a:ext cx="17176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via 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webpage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520173" y="5705602"/>
            <a:ext cx="1433195" cy="767080"/>
            <a:chOff x="9520173" y="5705602"/>
            <a:chExt cx="1433195" cy="767080"/>
          </a:xfrm>
        </p:grpSpPr>
        <p:sp>
          <p:nvSpPr>
            <p:cNvPr id="43" name="object 43"/>
            <p:cNvSpPr/>
            <p:nvPr/>
          </p:nvSpPr>
          <p:spPr>
            <a:xfrm>
              <a:off x="9526523" y="5711952"/>
              <a:ext cx="1420495" cy="754380"/>
            </a:xfrm>
            <a:custGeom>
              <a:avLst/>
              <a:gdLst/>
              <a:ahLst/>
              <a:cxnLst/>
              <a:rect l="l" t="t" r="r" b="b"/>
              <a:pathLst>
                <a:path w="1420495" h="754379">
                  <a:moveTo>
                    <a:pt x="1294637" y="0"/>
                  </a:moveTo>
                  <a:lnTo>
                    <a:pt x="125729" y="0"/>
                  </a:lnTo>
                  <a:lnTo>
                    <a:pt x="76777" y="9879"/>
                  </a:lnTo>
                  <a:lnTo>
                    <a:pt x="36814" y="36823"/>
                  </a:lnTo>
                  <a:lnTo>
                    <a:pt x="9876" y="76788"/>
                  </a:lnTo>
                  <a:lnTo>
                    <a:pt x="0" y="125730"/>
                  </a:lnTo>
                  <a:lnTo>
                    <a:pt x="0" y="628650"/>
                  </a:lnTo>
                  <a:lnTo>
                    <a:pt x="9876" y="677586"/>
                  </a:lnTo>
                  <a:lnTo>
                    <a:pt x="36814" y="717551"/>
                  </a:lnTo>
                  <a:lnTo>
                    <a:pt x="76777" y="744498"/>
                  </a:lnTo>
                  <a:lnTo>
                    <a:pt x="125729" y="754380"/>
                  </a:lnTo>
                  <a:lnTo>
                    <a:pt x="1294637" y="754380"/>
                  </a:lnTo>
                  <a:lnTo>
                    <a:pt x="1343590" y="744498"/>
                  </a:lnTo>
                  <a:lnTo>
                    <a:pt x="1383553" y="717551"/>
                  </a:lnTo>
                  <a:lnTo>
                    <a:pt x="1410491" y="677586"/>
                  </a:lnTo>
                  <a:lnTo>
                    <a:pt x="1420368" y="628650"/>
                  </a:lnTo>
                  <a:lnTo>
                    <a:pt x="1420368" y="125730"/>
                  </a:lnTo>
                  <a:lnTo>
                    <a:pt x="1410491" y="76788"/>
                  </a:lnTo>
                  <a:lnTo>
                    <a:pt x="1383553" y="36823"/>
                  </a:lnTo>
                  <a:lnTo>
                    <a:pt x="1343590" y="9879"/>
                  </a:lnTo>
                  <a:lnTo>
                    <a:pt x="1294637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26523" y="5711952"/>
              <a:ext cx="1420495" cy="754380"/>
            </a:xfrm>
            <a:custGeom>
              <a:avLst/>
              <a:gdLst/>
              <a:ahLst/>
              <a:cxnLst/>
              <a:rect l="l" t="t" r="r" b="b"/>
              <a:pathLst>
                <a:path w="1420495" h="754379">
                  <a:moveTo>
                    <a:pt x="0" y="125730"/>
                  </a:moveTo>
                  <a:lnTo>
                    <a:pt x="9876" y="76788"/>
                  </a:lnTo>
                  <a:lnTo>
                    <a:pt x="36814" y="36823"/>
                  </a:lnTo>
                  <a:lnTo>
                    <a:pt x="76777" y="9879"/>
                  </a:lnTo>
                  <a:lnTo>
                    <a:pt x="125729" y="0"/>
                  </a:lnTo>
                  <a:lnTo>
                    <a:pt x="1294637" y="0"/>
                  </a:lnTo>
                  <a:lnTo>
                    <a:pt x="1343590" y="9879"/>
                  </a:lnTo>
                  <a:lnTo>
                    <a:pt x="1383553" y="36823"/>
                  </a:lnTo>
                  <a:lnTo>
                    <a:pt x="1410491" y="76788"/>
                  </a:lnTo>
                  <a:lnTo>
                    <a:pt x="1420368" y="125730"/>
                  </a:lnTo>
                  <a:lnTo>
                    <a:pt x="1420368" y="628650"/>
                  </a:lnTo>
                  <a:lnTo>
                    <a:pt x="1410491" y="677586"/>
                  </a:lnTo>
                  <a:lnTo>
                    <a:pt x="1383553" y="717551"/>
                  </a:lnTo>
                  <a:lnTo>
                    <a:pt x="1343590" y="744498"/>
                  </a:lnTo>
                  <a:lnTo>
                    <a:pt x="1294637" y="754380"/>
                  </a:lnTo>
                  <a:lnTo>
                    <a:pt x="125729" y="754380"/>
                  </a:lnTo>
                  <a:lnTo>
                    <a:pt x="76777" y="744498"/>
                  </a:lnTo>
                  <a:lnTo>
                    <a:pt x="36814" y="717551"/>
                  </a:lnTo>
                  <a:lnTo>
                    <a:pt x="9876" y="677586"/>
                  </a:lnTo>
                  <a:lnTo>
                    <a:pt x="0" y="628650"/>
                  </a:lnTo>
                  <a:lnTo>
                    <a:pt x="0" y="1257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848850" y="5977229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151109" y="5342890"/>
            <a:ext cx="250825" cy="269240"/>
            <a:chOff x="10151109" y="5342890"/>
            <a:chExt cx="250825" cy="269240"/>
          </a:xfrm>
        </p:grpSpPr>
        <p:sp>
          <p:nvSpPr>
            <p:cNvPr id="47" name="object 47"/>
            <p:cNvSpPr/>
            <p:nvPr/>
          </p:nvSpPr>
          <p:spPr>
            <a:xfrm>
              <a:off x="10157459" y="5349240"/>
              <a:ext cx="238125" cy="256540"/>
            </a:xfrm>
            <a:custGeom>
              <a:avLst/>
              <a:gdLst/>
              <a:ahLst/>
              <a:cxnLst/>
              <a:rect l="l" t="t" r="r" b="b"/>
              <a:pathLst>
                <a:path w="238125" h="256539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118872" y="256032"/>
                  </a:lnTo>
                  <a:lnTo>
                    <a:pt x="237744" y="137160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157459" y="5349240"/>
              <a:ext cx="238125" cy="256540"/>
            </a:xfrm>
            <a:custGeom>
              <a:avLst/>
              <a:gdLst/>
              <a:ahLst/>
              <a:cxnLst/>
              <a:rect l="l" t="t" r="r" b="b"/>
              <a:pathLst>
                <a:path w="238125" h="256539">
                  <a:moveTo>
                    <a:pt x="237744" y="0"/>
                  </a:moveTo>
                  <a:lnTo>
                    <a:pt x="237744" y="137160"/>
                  </a:lnTo>
                  <a:lnTo>
                    <a:pt x="118872" y="256032"/>
                  </a:lnTo>
                  <a:lnTo>
                    <a:pt x="0" y="137160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055" y="618744"/>
            <a:ext cx="614172" cy="615696"/>
          </a:xfrm>
          <a:prstGeom prst="rect">
            <a:avLst/>
          </a:prstGeom>
        </p:spPr>
      </p:pic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8860" rIns="0" bIns="0" rtlCol="0">
            <a:spAutoFit/>
          </a:bodyPr>
          <a:lstStyle/>
          <a:p>
            <a:pPr marL="161925">
              <a:lnSpc>
                <a:spcPts val="1839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2687</Words>
  <Application>Microsoft Office PowerPoint</Application>
  <PresentationFormat>Grand écran</PresentationFormat>
  <Paragraphs>305</Paragraphs>
  <Slides>47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Microsoft Sans Serif</vt:lpstr>
      <vt:lpstr>Office Theme</vt:lpstr>
      <vt:lpstr>Présentation PowerPoint</vt:lpstr>
      <vt:lpstr>Outline</vt:lpstr>
      <vt:lpstr>Executive Summary</vt:lpstr>
      <vt:lpstr>Introduction</vt:lpstr>
      <vt:lpstr>Présentation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Présentation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Présentation PowerPoint</vt:lpstr>
      <vt:lpstr>Folium Map: Launch Sites.</vt:lpstr>
      <vt:lpstr>Folium Map: Success rate for each launch location</vt:lpstr>
      <vt:lpstr>Folium Map: Closest Proximities to CCAFS LC-40</vt:lpstr>
      <vt:lpstr>Présentation PowerPoint</vt:lpstr>
      <vt:lpstr>Dashboard: Launch success count for all sites</vt:lpstr>
      <vt:lpstr>Dashboard: Launch success for KSC LC 39A</vt:lpstr>
      <vt:lpstr>&lt;Dashboard Screenshot 3&gt;</vt:lpstr>
      <vt:lpstr>Présentation PowerPoint</vt:lpstr>
      <vt:lpstr>Classification Accuracy</vt:lpstr>
      <vt:lpstr>Présentation PowerPoint</vt:lpstr>
      <vt:lpstr>Conclusions</vt:lpstr>
      <vt:lpstr>Appendix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khaireddine satouri</cp:lastModifiedBy>
  <cp:revision>2</cp:revision>
  <dcterms:created xsi:type="dcterms:W3CDTF">2023-02-15T17:59:27Z</dcterms:created>
  <dcterms:modified xsi:type="dcterms:W3CDTF">2023-02-15T18:02:37Z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2023-02-15T00:00:00Z</vt:filetime>
  </property>
  <property fmtid="{D5CDD505-2E9C-101B-9397-08002B2CF9AE}" pid="5" name="Producer">
    <vt:lpwstr>Microsoft® PowerPoint® for Microsoft 365</vt:lpwstr>
  </property>
</Properties>
</file>